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09" r:id="rId2"/>
    <p:sldId id="513" r:id="rId3"/>
    <p:sldId id="514" r:id="rId4"/>
    <p:sldId id="542" r:id="rId5"/>
    <p:sldId id="520" r:id="rId6"/>
    <p:sldId id="523" r:id="rId7"/>
    <p:sldId id="524" r:id="rId8"/>
    <p:sldId id="537" r:id="rId9"/>
    <p:sldId id="525" r:id="rId10"/>
    <p:sldId id="526" r:id="rId11"/>
    <p:sldId id="527" r:id="rId12"/>
    <p:sldId id="528" r:id="rId13"/>
    <p:sldId id="529" r:id="rId14"/>
    <p:sldId id="530" r:id="rId15"/>
    <p:sldId id="531" r:id="rId16"/>
    <p:sldId id="532" r:id="rId17"/>
    <p:sldId id="533" r:id="rId18"/>
    <p:sldId id="534" r:id="rId19"/>
    <p:sldId id="538" r:id="rId20"/>
    <p:sldId id="539" r:id="rId21"/>
    <p:sldId id="540" r:id="rId22"/>
    <p:sldId id="541" r:id="rId23"/>
    <p:sldId id="439" r:id="rId2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81204"/>
    <a:srgbClr val="4C1441"/>
    <a:srgbClr val="FFFF00"/>
    <a:srgbClr val="006666"/>
    <a:srgbClr val="CC0000"/>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4" autoAdjust="0"/>
  </p:normalViewPr>
  <p:slideViewPr>
    <p:cSldViewPr>
      <p:cViewPr varScale="1">
        <p:scale>
          <a:sx n="114" d="100"/>
          <a:sy n="114" d="100"/>
        </p:scale>
        <p:origin x="14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9/1/2022</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9/1/2022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996950" y="5394325"/>
            <a:ext cx="728821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Two A:</a:t>
            </a:r>
          </a:p>
          <a:p>
            <a:pPr marL="342889" indent="-342889" algn="ctr">
              <a:spcBef>
                <a:spcPct val="20000"/>
              </a:spcBef>
              <a:defRPr/>
            </a:pPr>
            <a:r>
              <a:rPr lang="en-US" sz="3200" b="1" kern="0" dirty="0">
                <a:solidFill>
                  <a:srgbClr val="FFFF00"/>
                </a:solidFill>
                <a:latin typeface="+mn-lt"/>
              </a:rPr>
              <a:t>Nature of a Corporation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04800"/>
            <a:ext cx="4315709" cy="914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66800"/>
            <a:ext cx="8839200" cy="2059795"/>
          </a:xfrm>
          <a:prstGeom prst="rect">
            <a:avLst/>
          </a:prstGeom>
        </p:spPr>
        <p:txBody>
          <a:bodyPr>
            <a:spAutoFit/>
          </a:bodyPr>
          <a:lstStyle/>
          <a:p>
            <a:pPr marL="342900" indent="-342900" algn="ctr">
              <a:lnSpc>
                <a:spcPct val="85000"/>
              </a:lnSpc>
              <a:spcBef>
                <a:spcPts val="0"/>
              </a:spcBef>
              <a:defRPr/>
            </a:pPr>
            <a:r>
              <a:rPr lang="en-US" sz="3600" b="1" dirty="0">
                <a:solidFill>
                  <a:srgbClr val="0033CC"/>
                </a:solidFill>
              </a:rPr>
              <a:t>The Nature of Corporations</a:t>
            </a:r>
          </a:p>
          <a:p>
            <a:pPr marL="342900" indent="-342900" algn="ctr">
              <a:lnSpc>
                <a:spcPct val="85000"/>
              </a:lnSpc>
              <a:spcBef>
                <a:spcPts val="0"/>
              </a:spcBef>
              <a:defRPr/>
            </a:pPr>
            <a:r>
              <a:rPr lang="en-US" sz="2800" b="1" i="1" dirty="0">
                <a:solidFill>
                  <a:srgbClr val="006600"/>
                </a:solidFill>
              </a:rPr>
              <a:t>The Origins of Corporations</a:t>
            </a:r>
          </a:p>
          <a:p>
            <a:pPr marL="342900" indent="-342900">
              <a:lnSpc>
                <a:spcPct val="85000"/>
              </a:lnSpc>
              <a:spcBef>
                <a:spcPts val="0"/>
              </a:spcBef>
              <a:defRPr/>
            </a:pPr>
            <a:r>
              <a:rPr lang="en-US" sz="1000" b="1" dirty="0">
                <a:solidFill>
                  <a:schemeClr val="accent1">
                    <a:lumMod val="25000"/>
                  </a:schemeClr>
                </a:solidFill>
              </a:rPr>
              <a:t>  </a:t>
            </a:r>
          </a:p>
          <a:p>
            <a:pPr marL="342900" indent="-342900">
              <a:lnSpc>
                <a:spcPct val="85000"/>
              </a:lnSpc>
              <a:spcBef>
                <a:spcPts val="0"/>
              </a:spcBef>
              <a:defRPr/>
            </a:pPr>
            <a:r>
              <a:rPr lang="en-US" sz="2200" b="1" dirty="0">
                <a:solidFill>
                  <a:srgbClr val="C00000"/>
                </a:solidFill>
              </a:rPr>
              <a:t>  B. The Rise of the Corporation Continued:</a:t>
            </a:r>
          </a:p>
          <a:p>
            <a:pPr marL="342900" indent="-342900">
              <a:lnSpc>
                <a:spcPct val="85000"/>
              </a:lnSpc>
              <a:spcBef>
                <a:spcPts val="0"/>
              </a:spcBef>
              <a:defRPr/>
            </a:pPr>
            <a:r>
              <a:rPr lang="en-US" sz="900" b="1" dirty="0">
                <a:solidFill>
                  <a:schemeClr val="accent1">
                    <a:lumMod val="25000"/>
                  </a:schemeClr>
                </a:solidFill>
              </a:rPr>
              <a:t>	    </a:t>
            </a:r>
          </a:p>
          <a:p>
            <a:pPr marL="342900" indent="-342900">
              <a:lnSpc>
                <a:spcPct val="85000"/>
              </a:lnSpc>
              <a:spcBef>
                <a:spcPts val="0"/>
              </a:spcBef>
              <a:defRPr/>
            </a:pPr>
            <a:r>
              <a:rPr lang="en-US" sz="2000" b="1" dirty="0">
                <a:solidFill>
                  <a:schemeClr val="accent2">
                    <a:lumMod val="75000"/>
                  </a:schemeClr>
                </a:solidFill>
              </a:rPr>
              <a:t>          English Law Continued:</a:t>
            </a:r>
          </a:p>
          <a:p>
            <a:pPr>
              <a:lnSpc>
                <a:spcPct val="90000"/>
              </a:lnSpc>
              <a:defRPr/>
            </a:pPr>
            <a:endParaRPr lang="en-US" sz="800" dirty="0">
              <a:latin typeface="Arial" pitchFamily="34" charset="0"/>
            </a:endParaRPr>
          </a:p>
          <a:p>
            <a:pPr>
              <a:lnSpc>
                <a:spcPct val="90000"/>
              </a:lnSpc>
              <a:defRPr/>
            </a:pPr>
            <a:r>
              <a:rPr lang="en-US" sz="1600" dirty="0">
                <a:latin typeface="Arial" pitchFamily="34" charset="0"/>
              </a:rPr>
              <a:t>	</a:t>
            </a:r>
          </a:p>
        </p:txBody>
      </p:sp>
      <p:pic>
        <p:nvPicPr>
          <p:cNvPr id="24580" name="Picture 1"/>
          <p:cNvPicPr>
            <a:picLocks noChangeAspect="1"/>
          </p:cNvPicPr>
          <p:nvPr/>
        </p:nvPicPr>
        <p:blipFill>
          <a:blip r:embed="rId2" cstate="print"/>
          <a:srcRect/>
          <a:stretch>
            <a:fillRect/>
          </a:stretch>
        </p:blipFill>
        <p:spPr bwMode="auto">
          <a:xfrm>
            <a:off x="4953000" y="2819400"/>
            <a:ext cx="2130425" cy="3800475"/>
          </a:xfrm>
          <a:prstGeom prst="rect">
            <a:avLst/>
          </a:prstGeom>
          <a:noFill/>
          <a:ln w="9525">
            <a:noFill/>
            <a:miter lim="800000"/>
            <a:headEnd/>
            <a:tailEnd/>
          </a:ln>
        </p:spPr>
      </p:pic>
      <p:pic>
        <p:nvPicPr>
          <p:cNvPr id="6" name="Picture 3"/>
          <p:cNvPicPr>
            <a:picLocks noChangeAspect="1"/>
          </p:cNvPicPr>
          <p:nvPr/>
        </p:nvPicPr>
        <p:blipFill>
          <a:blip r:embed="rId3" cstate="print"/>
          <a:srcRect/>
          <a:stretch>
            <a:fillRect/>
          </a:stretch>
        </p:blipFill>
        <p:spPr bwMode="auto">
          <a:xfrm>
            <a:off x="1600200" y="2819400"/>
            <a:ext cx="2233613" cy="3729966"/>
          </a:xfrm>
          <a:prstGeom prst="rect">
            <a:avLst/>
          </a:prstGeom>
          <a:noFill/>
          <a:ln w="9525">
            <a:noFill/>
            <a:miter lim="800000"/>
            <a:headEnd/>
            <a:tailEnd/>
          </a:ln>
        </p:spPr>
      </p:pic>
    </p:spTree>
    <p:extLst>
      <p:ext uri="{BB962C8B-B14F-4D97-AF65-F5344CB8AC3E}">
        <p14:creationId xmlns:p14="http://schemas.microsoft.com/office/powerpoint/2010/main" val="377776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838200"/>
            <a:ext cx="8610600" cy="5844677"/>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The Nature of Corporations</a:t>
            </a:r>
          </a:p>
          <a:p>
            <a:pPr marL="342900" indent="-342900" algn="ctr">
              <a:lnSpc>
                <a:spcPct val="90000"/>
              </a:lnSpc>
              <a:spcBef>
                <a:spcPts val="0"/>
              </a:spcBef>
              <a:defRPr/>
            </a:pPr>
            <a:r>
              <a:rPr lang="en-US" sz="2800" b="1" i="1" dirty="0">
                <a:solidFill>
                  <a:srgbClr val="006600"/>
                </a:solidFill>
              </a:rPr>
              <a:t>The Origins of Corporations</a:t>
            </a:r>
            <a:endParaRPr lang="en-US" sz="700" b="1" i="1" dirty="0">
              <a:solidFill>
                <a:srgbClr val="006600"/>
              </a:solidFill>
            </a:endParaRPr>
          </a:p>
          <a:p>
            <a:pPr marL="342900" indent="-342900">
              <a:lnSpc>
                <a:spcPct val="85000"/>
              </a:lnSpc>
              <a:spcBef>
                <a:spcPts val="0"/>
              </a:spcBef>
              <a:defRPr/>
            </a:pPr>
            <a:r>
              <a:rPr lang="en-US" sz="700" b="1" dirty="0">
                <a:solidFill>
                  <a:schemeClr val="accent1">
                    <a:lumMod val="25000"/>
                  </a:schemeClr>
                </a:solidFill>
              </a:rPr>
              <a:t>  </a:t>
            </a:r>
          </a:p>
          <a:p>
            <a:pPr marL="342900" indent="-342900">
              <a:lnSpc>
                <a:spcPct val="85000"/>
              </a:lnSpc>
              <a:spcBef>
                <a:spcPts val="0"/>
              </a:spcBef>
              <a:defRPr/>
            </a:pPr>
            <a:r>
              <a:rPr lang="en-US" sz="2200" b="1" dirty="0">
                <a:solidFill>
                  <a:srgbClr val="C00000"/>
                </a:solidFill>
                <a:latin typeface="Arial" pitchFamily="34" charset="0"/>
              </a:rPr>
              <a:t>B. The Rise of the Corporation</a:t>
            </a:r>
          </a:p>
          <a:p>
            <a:pPr marL="342900" indent="-342900">
              <a:lnSpc>
                <a:spcPct val="85000"/>
              </a:lnSpc>
              <a:spcBef>
                <a:spcPts val="0"/>
              </a:spcBef>
              <a:defRPr/>
            </a:pPr>
            <a:r>
              <a:rPr lang="en-US" sz="2200" b="1" dirty="0">
                <a:solidFill>
                  <a:schemeClr val="accent1">
                    <a:lumMod val="25000"/>
                  </a:schemeClr>
                </a:solidFill>
                <a:latin typeface="Arial" pitchFamily="34" charset="0"/>
              </a:rPr>
              <a:t>          </a:t>
            </a:r>
            <a:r>
              <a:rPr lang="en-US" sz="2000" b="1" dirty="0">
                <a:solidFill>
                  <a:schemeClr val="accent2">
                    <a:lumMod val="75000"/>
                  </a:schemeClr>
                </a:solidFill>
                <a:latin typeface="Arial" pitchFamily="34" charset="0"/>
              </a:rPr>
              <a:t>Colonial America:</a:t>
            </a:r>
          </a:p>
          <a:p>
            <a:pPr>
              <a:lnSpc>
                <a:spcPct val="85000"/>
              </a:lnSpc>
              <a:spcBef>
                <a:spcPts val="0"/>
              </a:spcBef>
              <a:defRPr/>
            </a:pPr>
            <a:endParaRPr lang="en-US" sz="800" dirty="0">
              <a:latin typeface="Arial" pitchFamily="34" charset="0"/>
            </a:endParaRPr>
          </a:p>
          <a:p>
            <a:pPr marL="285750" indent="-285750">
              <a:lnSpc>
                <a:spcPct val="85000"/>
              </a:lnSpc>
              <a:spcBef>
                <a:spcPts val="0"/>
              </a:spcBef>
              <a:buFont typeface="Arial" panose="020B0604020202020204" pitchFamily="34" charset="0"/>
              <a:buChar char="•"/>
            </a:pPr>
            <a:r>
              <a:rPr lang="en-US" sz="1600" b="1" dirty="0">
                <a:latin typeface="Arial" pitchFamily="34" charset="0"/>
              </a:rPr>
              <a:t>British Law Operated in the Colonies:</a:t>
            </a:r>
            <a:r>
              <a:rPr lang="en-US" sz="1600" dirty="0">
                <a:latin typeface="Arial" pitchFamily="34" charset="0"/>
              </a:rPr>
              <a:t> </a:t>
            </a:r>
            <a:r>
              <a:rPr lang="en-US" sz="1400" dirty="0"/>
              <a:t>By the time of the founding </a:t>
            </a:r>
          </a:p>
          <a:p>
            <a:pPr>
              <a:lnSpc>
                <a:spcPct val="85000"/>
              </a:lnSpc>
              <a:spcBef>
                <a:spcPts val="0"/>
              </a:spcBef>
            </a:pPr>
            <a:r>
              <a:rPr lang="en-US" sz="1400" dirty="0"/>
              <a:t>      of Colonial America, the corporation was a well settled institution within the </a:t>
            </a:r>
          </a:p>
          <a:p>
            <a:pPr>
              <a:lnSpc>
                <a:spcPct val="85000"/>
              </a:lnSpc>
              <a:spcBef>
                <a:spcPts val="0"/>
              </a:spcBef>
            </a:pPr>
            <a:r>
              <a:rPr lang="en-US" sz="1400" dirty="0"/>
              <a:t>      English Common Law.  Under such, it had attained extensive acceptance </a:t>
            </a:r>
          </a:p>
          <a:p>
            <a:pPr>
              <a:lnSpc>
                <a:spcPct val="85000"/>
              </a:lnSpc>
              <a:spcBef>
                <a:spcPts val="0"/>
              </a:spcBef>
            </a:pPr>
            <a:r>
              <a:rPr lang="en-US" sz="1400" dirty="0"/>
              <a:t>      and application in the domain of business.  As a result, it is therefore not </a:t>
            </a:r>
          </a:p>
          <a:p>
            <a:pPr>
              <a:lnSpc>
                <a:spcPct val="85000"/>
              </a:lnSpc>
              <a:spcBef>
                <a:spcPts val="0"/>
              </a:spcBef>
            </a:pPr>
            <a:r>
              <a:rPr lang="en-US" sz="1400" dirty="0"/>
              <a:t>      surprising that from a very early date, the corporation played a prominent role </a:t>
            </a:r>
          </a:p>
          <a:p>
            <a:pPr>
              <a:lnSpc>
                <a:spcPct val="85000"/>
              </a:lnSpc>
              <a:spcBef>
                <a:spcPts val="0"/>
              </a:spcBef>
            </a:pPr>
            <a:r>
              <a:rPr lang="en-US" sz="1400" dirty="0"/>
              <a:t>      in American life.</a:t>
            </a:r>
          </a:p>
          <a:p>
            <a:pPr>
              <a:lnSpc>
                <a:spcPct val="85000"/>
              </a:lnSpc>
              <a:spcBef>
                <a:spcPts val="0"/>
              </a:spcBef>
            </a:pPr>
            <a:r>
              <a:rPr lang="en-US" sz="400" dirty="0"/>
              <a:t> </a:t>
            </a:r>
          </a:p>
          <a:p>
            <a:pPr marL="285750" indent="-285750">
              <a:lnSpc>
                <a:spcPct val="85000"/>
              </a:lnSpc>
              <a:spcBef>
                <a:spcPts val="0"/>
              </a:spcBef>
              <a:buFont typeface="Arial" panose="020B0604020202020204" pitchFamily="34" charset="0"/>
              <a:buChar char="•"/>
            </a:pPr>
            <a:r>
              <a:rPr lang="en-US" b="1" dirty="0"/>
              <a:t>Most Businesses Were Not Corporations:</a:t>
            </a:r>
            <a:r>
              <a:rPr lang="en-US" dirty="0"/>
              <a:t> </a:t>
            </a:r>
            <a:r>
              <a:rPr lang="en-US" sz="1400" dirty="0"/>
              <a:t>Despite the myriad </a:t>
            </a:r>
          </a:p>
          <a:p>
            <a:pPr>
              <a:lnSpc>
                <a:spcPct val="85000"/>
              </a:lnSpc>
              <a:spcBef>
                <a:spcPts val="0"/>
              </a:spcBef>
            </a:pPr>
            <a:r>
              <a:rPr lang="en-US" sz="1400" dirty="0"/>
              <a:t>      of business organizations available under English Law, the business landscape of Colonial America</a:t>
            </a:r>
          </a:p>
          <a:p>
            <a:pPr>
              <a:lnSpc>
                <a:spcPct val="85000"/>
              </a:lnSpc>
              <a:spcBef>
                <a:spcPts val="0"/>
              </a:spcBef>
            </a:pPr>
            <a:r>
              <a:rPr lang="en-US" sz="1400" dirty="0"/>
              <a:t>      contained only a handful of Corporation and was dominated by sole proprietorship businesses.</a:t>
            </a:r>
          </a:p>
          <a:p>
            <a:pPr>
              <a:lnSpc>
                <a:spcPct val="85000"/>
              </a:lnSpc>
              <a:spcBef>
                <a:spcPts val="0"/>
              </a:spcBef>
            </a:pPr>
            <a:r>
              <a:rPr lang="en-US" sz="400" dirty="0"/>
              <a:t> </a:t>
            </a:r>
          </a:p>
          <a:p>
            <a:pPr marL="285750" indent="-285750">
              <a:lnSpc>
                <a:spcPct val="85000"/>
              </a:lnSpc>
              <a:spcBef>
                <a:spcPts val="0"/>
              </a:spcBef>
              <a:buFont typeface="Arial" panose="020B0604020202020204" pitchFamily="34" charset="0"/>
              <a:buChar char="•"/>
            </a:pPr>
            <a:r>
              <a:rPr lang="en-US" b="1" dirty="0"/>
              <a:t>A Small But Growing Economy:  </a:t>
            </a:r>
            <a:r>
              <a:rPr lang="en-US" sz="1400" dirty="0"/>
              <a:t>As the American Colonies began to grow and prosper, they began to move toward independence from England.  The pull of freedom was very strong.  From farmers to merchants, single persons owned and worked their own businesses. Their sense of self reliance and independence was very strong.  Although most people still were engaged in small businesses, with the growth of the economy, their new sense of an independent future, many began to envision a day when a growing number of businesses, would grow large enough to need a corporate charter.</a:t>
            </a:r>
          </a:p>
          <a:p>
            <a:pPr marL="285750" indent="-285750">
              <a:lnSpc>
                <a:spcPct val="85000"/>
              </a:lnSpc>
              <a:spcBef>
                <a:spcPts val="0"/>
              </a:spcBef>
              <a:buFont typeface="Arial" panose="020B0604020202020204" pitchFamily="34" charset="0"/>
              <a:buChar char="•"/>
            </a:pPr>
            <a:endParaRPr lang="en-US" sz="400" b="1" dirty="0"/>
          </a:p>
          <a:p>
            <a:pPr marL="285750" indent="-285750">
              <a:lnSpc>
                <a:spcPct val="85000"/>
              </a:lnSpc>
              <a:spcBef>
                <a:spcPts val="0"/>
              </a:spcBef>
              <a:buFont typeface="Arial" panose="020B0604020202020204" pitchFamily="34" charset="0"/>
              <a:buChar char="•"/>
            </a:pPr>
            <a:r>
              <a:rPr lang="en-US" sz="1600" b="1" dirty="0"/>
              <a:t>Another Reason for Rebellion:</a:t>
            </a:r>
            <a:r>
              <a:rPr lang="en-US" sz="1400" dirty="0"/>
              <a:t>  In all of America, however, there were only 335 corporate charters granted by the British sovereign.   This unwillingness to treat American businesses as equal their English </a:t>
            </a:r>
            <a:r>
              <a:rPr lang="en-US" sz="1400" dirty="0">
                <a:latin typeface="Arial" pitchFamily="34" charset="0"/>
              </a:rPr>
              <a:t>Counterparts, only underscored America’s desire for independence.  They wanted freedom, including freedom to pursue their economic dreams in the manner they wished.</a:t>
            </a:r>
          </a:p>
        </p:txBody>
      </p:sp>
      <p:pic>
        <p:nvPicPr>
          <p:cNvPr id="25604" name="Picture 5" descr="https://encrypted-tbn3.gstatic.com/images?q=tbn:ANd9GcRCBxoMwB29z0T0_hsRQja6FNq8MticqCI3UyUdeQ9kJAUucbj2GQ"/>
          <p:cNvPicPr>
            <a:picLocks noChangeAspect="1" noChangeArrowheads="1"/>
          </p:cNvPicPr>
          <p:nvPr/>
        </p:nvPicPr>
        <p:blipFill>
          <a:blip r:embed="rId2" cstate="print"/>
          <a:srcRect/>
          <a:stretch>
            <a:fillRect/>
          </a:stretch>
        </p:blipFill>
        <p:spPr bwMode="auto">
          <a:xfrm>
            <a:off x="7010400" y="1888429"/>
            <a:ext cx="1781175" cy="2073971"/>
          </a:xfrm>
          <a:prstGeom prst="rect">
            <a:avLst/>
          </a:prstGeom>
          <a:noFill/>
          <a:ln w="9525">
            <a:noFill/>
            <a:miter lim="800000"/>
            <a:headEnd/>
            <a:tailEnd/>
          </a:ln>
        </p:spPr>
      </p:pic>
    </p:spTree>
    <p:extLst>
      <p:ext uri="{BB962C8B-B14F-4D97-AF65-F5344CB8AC3E}">
        <p14:creationId xmlns:p14="http://schemas.microsoft.com/office/powerpoint/2010/main" val="141012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818968"/>
            <a:ext cx="8686800" cy="4667432"/>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The Nature of Corporations</a:t>
            </a:r>
          </a:p>
          <a:p>
            <a:pPr marL="342900" indent="-342900" algn="ctr">
              <a:lnSpc>
                <a:spcPct val="90000"/>
              </a:lnSpc>
              <a:spcBef>
                <a:spcPts val="0"/>
              </a:spcBef>
              <a:defRPr/>
            </a:pPr>
            <a:r>
              <a:rPr lang="en-US" sz="2800" b="1" i="1" dirty="0">
                <a:solidFill>
                  <a:srgbClr val="006600"/>
                </a:solidFill>
              </a:rPr>
              <a:t>The Origins of Corporations</a:t>
            </a:r>
          </a:p>
          <a:p>
            <a:pPr marL="342900" indent="-342900">
              <a:lnSpc>
                <a:spcPct val="85000"/>
              </a:lnSpc>
              <a:spcBef>
                <a:spcPts val="0"/>
              </a:spcBef>
              <a:defRPr/>
            </a:pPr>
            <a:r>
              <a:rPr lang="en-US" sz="800" b="1" dirty="0">
                <a:solidFill>
                  <a:schemeClr val="accent1">
                    <a:lumMod val="25000"/>
                  </a:schemeClr>
                </a:solidFill>
              </a:rPr>
              <a:t>  </a:t>
            </a:r>
          </a:p>
          <a:p>
            <a:pPr marL="342900" indent="-342900">
              <a:lnSpc>
                <a:spcPct val="85000"/>
              </a:lnSpc>
              <a:spcBef>
                <a:spcPts val="0"/>
              </a:spcBef>
              <a:defRPr/>
            </a:pPr>
            <a:r>
              <a:rPr lang="en-US" sz="2200" b="1" dirty="0">
                <a:solidFill>
                  <a:srgbClr val="C00000"/>
                </a:solidFill>
                <a:latin typeface="Arial" pitchFamily="34" charset="0"/>
              </a:rPr>
              <a:t>B. The Rise of the Corporation</a:t>
            </a:r>
          </a:p>
          <a:p>
            <a:pPr marL="1195388" indent="-280988">
              <a:lnSpc>
                <a:spcPct val="70000"/>
              </a:lnSpc>
              <a:spcBef>
                <a:spcPts val="0"/>
              </a:spcBef>
              <a:defRPr/>
            </a:pPr>
            <a:endParaRPr lang="en-US" sz="600" dirty="0">
              <a:latin typeface="Arial" pitchFamily="34" charset="0"/>
            </a:endParaRPr>
          </a:p>
          <a:p>
            <a:pPr marL="1195388" indent="-280988">
              <a:lnSpc>
                <a:spcPct val="70000"/>
              </a:lnSpc>
              <a:spcBef>
                <a:spcPts val="0"/>
              </a:spcBef>
              <a:defRPr/>
            </a:pPr>
            <a:r>
              <a:rPr lang="en-US" sz="2000" b="1" dirty="0">
                <a:solidFill>
                  <a:schemeClr val="accent2">
                    <a:lumMod val="75000"/>
                  </a:schemeClr>
                </a:solidFill>
                <a:latin typeface="Arial" pitchFamily="34" charset="0"/>
              </a:rPr>
              <a:t>Colonial America Continued:</a:t>
            </a:r>
          </a:p>
          <a:p>
            <a:pPr>
              <a:lnSpc>
                <a:spcPct val="70000"/>
              </a:lnSpc>
              <a:spcBef>
                <a:spcPts val="0"/>
              </a:spcBef>
              <a:defRPr/>
            </a:pPr>
            <a:endParaRPr lang="en-US" sz="800" dirty="0">
              <a:latin typeface="Arial" pitchFamily="34" charset="0"/>
            </a:endParaRPr>
          </a:p>
          <a:p>
            <a:pPr marL="285750" indent="-285750">
              <a:lnSpc>
                <a:spcPct val="70000"/>
              </a:lnSpc>
              <a:spcBef>
                <a:spcPts val="0"/>
              </a:spcBef>
              <a:buFont typeface="Arial" panose="020B0604020202020204" pitchFamily="34" charset="0"/>
              <a:buChar char="•"/>
              <a:defRPr/>
            </a:pPr>
            <a:r>
              <a:rPr lang="en-US" sz="1600" b="1" dirty="0">
                <a:latin typeface="Arial" pitchFamily="34" charset="0"/>
              </a:rPr>
              <a:t>Competitive Advantage for Corporations:</a:t>
            </a:r>
            <a:r>
              <a:rPr lang="en-US" sz="1600" dirty="0">
                <a:latin typeface="Arial" pitchFamily="34" charset="0"/>
              </a:rPr>
              <a:t> </a:t>
            </a:r>
            <a:r>
              <a:rPr lang="en-US" sz="1400" dirty="0">
                <a:latin typeface="Arial" pitchFamily="34" charset="0"/>
              </a:rPr>
              <a:t>Those businesses, that </a:t>
            </a:r>
          </a:p>
          <a:p>
            <a:pPr marL="284163">
              <a:lnSpc>
                <a:spcPct val="70000"/>
              </a:lnSpc>
              <a:spcBef>
                <a:spcPts val="0"/>
              </a:spcBef>
              <a:defRPr/>
            </a:pPr>
            <a:r>
              <a:rPr lang="en-US" sz="1400" dirty="0">
                <a:latin typeface="Arial" pitchFamily="34" charset="0"/>
              </a:rPr>
              <a:t>did maintain the corporate form had a competitive advantage.  They operated </a:t>
            </a:r>
          </a:p>
          <a:p>
            <a:pPr>
              <a:lnSpc>
                <a:spcPct val="70000"/>
              </a:lnSpc>
              <a:spcBef>
                <a:spcPts val="0"/>
              </a:spcBef>
              <a:defRPr/>
            </a:pPr>
            <a:r>
              <a:rPr lang="en-US" sz="1400" dirty="0">
                <a:latin typeface="Arial" pitchFamily="34" charset="0"/>
              </a:rPr>
              <a:t>      with the formidable strength and capital of limited liability, and the purpose </a:t>
            </a:r>
          </a:p>
          <a:p>
            <a:pPr>
              <a:lnSpc>
                <a:spcPct val="70000"/>
              </a:lnSpc>
              <a:spcBef>
                <a:spcPts val="0"/>
              </a:spcBef>
              <a:defRPr/>
            </a:pPr>
            <a:r>
              <a:rPr lang="en-US" sz="1400" dirty="0">
                <a:latin typeface="Arial" pitchFamily="34" charset="0"/>
              </a:rPr>
              <a:t>      and power of the state.</a:t>
            </a:r>
          </a:p>
          <a:p>
            <a:pPr>
              <a:lnSpc>
                <a:spcPct val="70000"/>
              </a:lnSpc>
              <a:spcBef>
                <a:spcPts val="0"/>
              </a:spcBef>
              <a:defRPr/>
            </a:pPr>
            <a:endParaRPr lang="en-US" sz="400" dirty="0">
              <a:latin typeface="Arial" pitchFamily="34" charset="0"/>
            </a:endParaRPr>
          </a:p>
          <a:p>
            <a:pPr marL="285750" indent="-285750">
              <a:lnSpc>
                <a:spcPct val="70000"/>
              </a:lnSpc>
              <a:spcBef>
                <a:spcPts val="0"/>
              </a:spcBef>
              <a:buFont typeface="Arial" panose="020B0604020202020204" pitchFamily="34" charset="0"/>
              <a:buChar char="•"/>
              <a:defRPr/>
            </a:pPr>
            <a:r>
              <a:rPr lang="en-US" sz="1600" b="1" dirty="0">
                <a:latin typeface="Arial" pitchFamily="34" charset="0"/>
              </a:rPr>
              <a:t>Another Unfair Power of the Crown</a:t>
            </a:r>
            <a:r>
              <a:rPr lang="en-US" sz="1400" b="1" dirty="0">
                <a:latin typeface="Arial" pitchFamily="34" charset="0"/>
              </a:rPr>
              <a:t>: </a:t>
            </a:r>
            <a:r>
              <a:rPr lang="en-US" sz="1400" dirty="0">
                <a:latin typeface="Arial" pitchFamily="34" charset="0"/>
              </a:rPr>
              <a:t>With the dawn of the American </a:t>
            </a:r>
          </a:p>
          <a:p>
            <a:pPr>
              <a:lnSpc>
                <a:spcPct val="70000"/>
              </a:lnSpc>
              <a:spcBef>
                <a:spcPts val="0"/>
              </a:spcBef>
              <a:defRPr/>
            </a:pPr>
            <a:r>
              <a:rPr lang="en-US" sz="1400" dirty="0">
                <a:latin typeface="Arial" pitchFamily="34" charset="0"/>
              </a:rPr>
              <a:t>      Revolution, all edicts of the Crown, including the corporation, became circumspect.</a:t>
            </a:r>
          </a:p>
          <a:p>
            <a:pPr>
              <a:lnSpc>
                <a:spcPct val="70000"/>
              </a:lnSpc>
              <a:spcBef>
                <a:spcPts val="0"/>
              </a:spcBef>
              <a:defRPr/>
            </a:pPr>
            <a:r>
              <a:rPr lang="en-US" sz="1400" dirty="0">
                <a:latin typeface="Arial" pitchFamily="34" charset="0"/>
              </a:rPr>
              <a:t>      As the denunciation of the king, and “his long train of abuses”, became a rallying </a:t>
            </a:r>
          </a:p>
          <a:p>
            <a:pPr>
              <a:lnSpc>
                <a:spcPct val="70000"/>
              </a:lnSpc>
              <a:spcBef>
                <a:spcPts val="0"/>
              </a:spcBef>
              <a:defRPr/>
            </a:pPr>
            <a:r>
              <a:rPr lang="en-US" sz="1400" dirty="0">
                <a:latin typeface="Arial" pitchFamily="34" charset="0"/>
              </a:rPr>
              <a:t>      cry for American independence, this unfettered exercise of the state’s authority by </a:t>
            </a:r>
          </a:p>
          <a:p>
            <a:pPr>
              <a:lnSpc>
                <a:spcPct val="70000"/>
              </a:lnSpc>
              <a:spcBef>
                <a:spcPts val="0"/>
              </a:spcBef>
              <a:defRPr/>
            </a:pPr>
            <a:r>
              <a:rPr lang="en-US" sz="1400" dirty="0">
                <a:latin typeface="Arial" pitchFamily="34" charset="0"/>
              </a:rPr>
              <a:t>      the British King, selectively granting corporate charters to British businesses, while </a:t>
            </a:r>
          </a:p>
          <a:p>
            <a:pPr>
              <a:lnSpc>
                <a:spcPct val="70000"/>
              </a:lnSpc>
              <a:spcBef>
                <a:spcPts val="0"/>
              </a:spcBef>
              <a:defRPr/>
            </a:pPr>
            <a:r>
              <a:rPr lang="en-US" sz="1400" dirty="0">
                <a:latin typeface="Arial" pitchFamily="34" charset="0"/>
              </a:rPr>
              <a:t>      denying them to Americans, was seen by the founders as another impediment </a:t>
            </a:r>
          </a:p>
          <a:p>
            <a:pPr>
              <a:lnSpc>
                <a:spcPct val="70000"/>
              </a:lnSpc>
              <a:spcBef>
                <a:spcPts val="0"/>
              </a:spcBef>
              <a:defRPr/>
            </a:pPr>
            <a:r>
              <a:rPr lang="en-US" sz="1400" dirty="0">
                <a:latin typeface="Arial" pitchFamily="34" charset="0"/>
              </a:rPr>
              <a:t>      against a truly free society.  </a:t>
            </a:r>
          </a:p>
          <a:p>
            <a:pPr>
              <a:lnSpc>
                <a:spcPct val="70000"/>
              </a:lnSpc>
              <a:spcBef>
                <a:spcPts val="0"/>
              </a:spcBef>
              <a:defRPr/>
            </a:pPr>
            <a:endParaRPr lang="en-US" sz="400" dirty="0">
              <a:latin typeface="Arial" pitchFamily="34" charset="0"/>
            </a:endParaRPr>
          </a:p>
          <a:p>
            <a:pPr marL="285750" indent="-285750">
              <a:lnSpc>
                <a:spcPct val="70000"/>
              </a:lnSpc>
              <a:spcBef>
                <a:spcPts val="0"/>
              </a:spcBef>
              <a:buFont typeface="Arial" panose="020B0604020202020204" pitchFamily="34" charset="0"/>
              <a:buChar char="•"/>
              <a:defRPr/>
            </a:pPr>
            <a:r>
              <a:rPr lang="en-US" sz="1600" b="1" dirty="0">
                <a:latin typeface="Arial" pitchFamily="34" charset="0"/>
              </a:rPr>
              <a:t>British Parliament Began Granting Charters Too: </a:t>
            </a:r>
            <a:r>
              <a:rPr lang="en-US" sz="1400" dirty="0">
                <a:latin typeface="Arial" pitchFamily="34" charset="0"/>
              </a:rPr>
              <a:t>Concurrently, at this </a:t>
            </a:r>
          </a:p>
          <a:p>
            <a:pPr>
              <a:lnSpc>
                <a:spcPct val="70000"/>
              </a:lnSpc>
              <a:spcBef>
                <a:spcPts val="0"/>
              </a:spcBef>
              <a:defRPr/>
            </a:pPr>
            <a:r>
              <a:rPr lang="en-US" sz="1400" dirty="0">
                <a:latin typeface="Arial" pitchFamily="34" charset="0"/>
              </a:rPr>
              <a:t>      same time the British Parliament also began to more frequently deploy its own </a:t>
            </a:r>
          </a:p>
          <a:p>
            <a:pPr>
              <a:lnSpc>
                <a:spcPct val="70000"/>
              </a:lnSpc>
              <a:spcBef>
                <a:spcPts val="0"/>
              </a:spcBef>
              <a:defRPr/>
            </a:pPr>
            <a:r>
              <a:rPr lang="en-US" sz="1400" dirty="0">
                <a:latin typeface="Arial" pitchFamily="34" charset="0"/>
              </a:rPr>
              <a:t>      legislative power to create corporations through the issuing of charters by statute.</a:t>
            </a:r>
          </a:p>
          <a:p>
            <a:pPr>
              <a:lnSpc>
                <a:spcPct val="70000"/>
              </a:lnSpc>
              <a:spcBef>
                <a:spcPts val="0"/>
              </a:spcBef>
              <a:defRPr/>
            </a:pPr>
            <a:r>
              <a:rPr lang="en-US" sz="1400" dirty="0">
                <a:latin typeface="Arial" pitchFamily="34" charset="0"/>
              </a:rPr>
              <a:t>      They were, however equally stingy in granting them to American concerns.</a:t>
            </a:r>
          </a:p>
          <a:p>
            <a:pPr>
              <a:lnSpc>
                <a:spcPct val="70000"/>
              </a:lnSpc>
              <a:spcBef>
                <a:spcPts val="0"/>
              </a:spcBef>
              <a:defRPr/>
            </a:pPr>
            <a:endParaRPr lang="en-US" sz="400" dirty="0">
              <a:latin typeface="Arial" pitchFamily="34" charset="0"/>
            </a:endParaRPr>
          </a:p>
          <a:p>
            <a:pPr marL="285750" indent="-285750">
              <a:lnSpc>
                <a:spcPct val="70000"/>
              </a:lnSpc>
              <a:spcBef>
                <a:spcPts val="0"/>
              </a:spcBef>
              <a:buFont typeface="Arial" panose="020B0604020202020204" pitchFamily="34" charset="0"/>
              <a:buChar char="•"/>
              <a:defRPr/>
            </a:pPr>
            <a:r>
              <a:rPr lang="en-US" sz="1600" b="1" dirty="0">
                <a:latin typeface="Arial" pitchFamily="34" charset="0"/>
              </a:rPr>
              <a:t>State Legislatures Began to Grant Corporate Charters: </a:t>
            </a:r>
            <a:r>
              <a:rPr lang="en-US" sz="1400" dirty="0">
                <a:latin typeface="Arial" pitchFamily="34" charset="0"/>
              </a:rPr>
              <a:t>After the </a:t>
            </a:r>
          </a:p>
          <a:p>
            <a:pPr>
              <a:lnSpc>
                <a:spcPct val="70000"/>
              </a:lnSpc>
              <a:spcBef>
                <a:spcPts val="0"/>
              </a:spcBef>
              <a:defRPr/>
            </a:pPr>
            <a:r>
              <a:rPr lang="en-US" sz="1400" dirty="0">
                <a:latin typeface="Arial" pitchFamily="34" charset="0"/>
              </a:rPr>
              <a:t>      Revolution, corporate charters throughout America, began to be granted to </a:t>
            </a:r>
          </a:p>
          <a:p>
            <a:pPr>
              <a:lnSpc>
                <a:spcPct val="70000"/>
              </a:lnSpc>
              <a:spcBef>
                <a:spcPts val="0"/>
              </a:spcBef>
              <a:defRPr/>
            </a:pPr>
            <a:r>
              <a:rPr lang="en-US" sz="1400" dirty="0">
                <a:latin typeface="Arial" pitchFamily="34" charset="0"/>
              </a:rPr>
              <a:t>      individuals by special acts  of their state legislature.</a:t>
            </a:r>
            <a:endParaRPr lang="en-US" sz="1600" dirty="0">
              <a:latin typeface="Arial" pitchFamily="34" charset="0"/>
            </a:endParaRPr>
          </a:p>
        </p:txBody>
      </p:sp>
      <p:pic>
        <p:nvPicPr>
          <p:cNvPr id="28676" name="Picture 2" descr="http://1.bp.blogspot.com/_XrQY6wiHcWk/TOxMWj8QEWI/AAAAAAAAAB0/bCWmZnP_VwM/s1600/house+of+commons.jpg"/>
          <p:cNvPicPr>
            <a:picLocks noChangeAspect="1" noChangeArrowheads="1"/>
          </p:cNvPicPr>
          <p:nvPr/>
        </p:nvPicPr>
        <p:blipFill>
          <a:blip r:embed="rId2" cstate="print"/>
          <a:srcRect/>
          <a:stretch>
            <a:fillRect/>
          </a:stretch>
        </p:blipFill>
        <p:spPr bwMode="auto">
          <a:xfrm>
            <a:off x="715479" y="5432823"/>
            <a:ext cx="1619250" cy="1149145"/>
          </a:xfrm>
          <a:prstGeom prst="rect">
            <a:avLst/>
          </a:prstGeom>
          <a:noFill/>
          <a:ln w="9525">
            <a:noFill/>
            <a:miter lim="800000"/>
            <a:headEnd/>
            <a:tailEnd/>
          </a:ln>
        </p:spPr>
      </p:pic>
      <p:pic>
        <p:nvPicPr>
          <p:cNvPr id="28677" name="Picture 4" descr="http://us.123rf.com/400wm/400/400/rocktrold/rocktrold1010/rocktrold101000005/8092150-3d-letters-spelling-competitive-advantage-in-dark-blue-on-white-reflective-background.jpg"/>
          <p:cNvPicPr>
            <a:picLocks noChangeAspect="1" noChangeArrowheads="1"/>
          </p:cNvPicPr>
          <p:nvPr/>
        </p:nvPicPr>
        <p:blipFill>
          <a:blip r:embed="rId3" cstate="print"/>
          <a:srcRect/>
          <a:stretch>
            <a:fillRect/>
          </a:stretch>
        </p:blipFill>
        <p:spPr bwMode="auto">
          <a:xfrm>
            <a:off x="3057283" y="5497703"/>
            <a:ext cx="1963738" cy="1084265"/>
          </a:xfrm>
          <a:prstGeom prst="rect">
            <a:avLst/>
          </a:prstGeom>
          <a:noFill/>
          <a:ln w="9525">
            <a:noFill/>
            <a:miter lim="800000"/>
            <a:headEnd/>
            <a:tailEnd/>
          </a:ln>
        </p:spPr>
      </p:pic>
      <p:pic>
        <p:nvPicPr>
          <p:cNvPr id="28678" name="Picture 6" descr="http://hoguenews.com/wp-content/uploads/2009/07/Patrick_Henry_Give_Me_Liberty.jpg"/>
          <p:cNvPicPr>
            <a:picLocks noChangeAspect="1" noChangeArrowheads="1"/>
          </p:cNvPicPr>
          <p:nvPr/>
        </p:nvPicPr>
        <p:blipFill>
          <a:blip r:embed="rId4" cstate="print"/>
          <a:srcRect/>
          <a:stretch>
            <a:fillRect/>
          </a:stretch>
        </p:blipFill>
        <p:spPr bwMode="auto">
          <a:xfrm>
            <a:off x="5857396" y="5331618"/>
            <a:ext cx="954651" cy="1250350"/>
          </a:xfrm>
          <a:prstGeom prst="rect">
            <a:avLst/>
          </a:prstGeom>
          <a:noFill/>
          <a:ln w="9525">
            <a:noFill/>
            <a:miter lim="800000"/>
            <a:headEnd/>
            <a:tailEnd/>
          </a:ln>
        </p:spPr>
      </p:pic>
      <p:pic>
        <p:nvPicPr>
          <p:cNvPr id="8" name="Picture 3" descr="Document27.jpg"/>
          <p:cNvPicPr>
            <a:picLocks noChangeAspect="1"/>
          </p:cNvPicPr>
          <p:nvPr/>
        </p:nvPicPr>
        <p:blipFill>
          <a:blip r:embed="rId5" cstate="print"/>
          <a:srcRect/>
          <a:stretch>
            <a:fillRect/>
          </a:stretch>
        </p:blipFill>
        <p:spPr bwMode="auto">
          <a:xfrm>
            <a:off x="7239000" y="2362200"/>
            <a:ext cx="1561824" cy="3881394"/>
          </a:xfrm>
          <a:prstGeom prst="rect">
            <a:avLst/>
          </a:prstGeom>
          <a:noFill/>
          <a:ln w="9525">
            <a:noFill/>
            <a:miter lim="800000"/>
            <a:headEnd/>
            <a:tailEnd/>
          </a:ln>
        </p:spPr>
      </p:pic>
    </p:spTree>
    <p:extLst>
      <p:ext uri="{BB962C8B-B14F-4D97-AF65-F5344CB8AC3E}">
        <p14:creationId xmlns:p14="http://schemas.microsoft.com/office/powerpoint/2010/main" val="220547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838200"/>
            <a:ext cx="8839200" cy="5870068"/>
          </a:xfrm>
          <a:prstGeom prst="rect">
            <a:avLst/>
          </a:prstGeom>
        </p:spPr>
        <p:txBody>
          <a:bodyPr>
            <a:spAutoFit/>
          </a:bodyPr>
          <a:lstStyle/>
          <a:p>
            <a:pPr marL="342900" indent="-342900" algn="ctr">
              <a:lnSpc>
                <a:spcPct val="90000"/>
              </a:lnSpc>
              <a:spcBef>
                <a:spcPts val="0"/>
              </a:spcBef>
              <a:defRPr/>
            </a:pPr>
            <a:r>
              <a:rPr lang="en-US" sz="3600" b="1" dirty="0">
                <a:solidFill>
                  <a:srgbClr val="0033CC"/>
                </a:solidFill>
              </a:rPr>
              <a:t>The Nature of Corporations</a:t>
            </a:r>
          </a:p>
          <a:p>
            <a:pPr marL="342900" indent="-342900" algn="ctr">
              <a:lnSpc>
                <a:spcPct val="90000"/>
              </a:lnSpc>
              <a:spcBef>
                <a:spcPts val="0"/>
              </a:spcBef>
              <a:defRPr/>
            </a:pPr>
            <a:r>
              <a:rPr lang="en-US" sz="2800" b="1" i="1" dirty="0">
                <a:solidFill>
                  <a:srgbClr val="006600"/>
                </a:solidFill>
              </a:rPr>
              <a:t>The Origins of Corporations</a:t>
            </a:r>
          </a:p>
          <a:p>
            <a:pPr marL="342900" indent="-342900">
              <a:lnSpc>
                <a:spcPct val="85000"/>
              </a:lnSpc>
              <a:spcBef>
                <a:spcPts val="0"/>
              </a:spcBef>
              <a:defRPr/>
            </a:pPr>
            <a:r>
              <a:rPr lang="en-US" sz="900" b="1" dirty="0">
                <a:solidFill>
                  <a:schemeClr val="accent1">
                    <a:lumMod val="25000"/>
                  </a:schemeClr>
                </a:solidFill>
              </a:rPr>
              <a:t>  </a:t>
            </a:r>
          </a:p>
          <a:p>
            <a:pPr marL="342900" indent="-342900">
              <a:lnSpc>
                <a:spcPct val="85000"/>
              </a:lnSpc>
              <a:spcBef>
                <a:spcPts val="0"/>
              </a:spcBef>
              <a:defRPr/>
            </a:pPr>
            <a:r>
              <a:rPr lang="en-US" sz="2800" b="1" dirty="0">
                <a:solidFill>
                  <a:srgbClr val="C00000"/>
                </a:solidFill>
              </a:rPr>
              <a:t> </a:t>
            </a:r>
            <a:r>
              <a:rPr lang="en-US" sz="2200" b="1" dirty="0">
                <a:solidFill>
                  <a:srgbClr val="C00000"/>
                </a:solidFill>
                <a:latin typeface="Arial" pitchFamily="34" charset="0"/>
              </a:rPr>
              <a:t>B. The Rise of the Corporation</a:t>
            </a:r>
          </a:p>
          <a:p>
            <a:pPr marL="1195388" indent="-280988">
              <a:lnSpc>
                <a:spcPct val="80000"/>
              </a:lnSpc>
              <a:defRPr/>
            </a:pPr>
            <a:endParaRPr lang="en-US" sz="900" dirty="0">
              <a:latin typeface="Arial" pitchFamily="34" charset="0"/>
            </a:endParaRPr>
          </a:p>
          <a:p>
            <a:pPr marL="1195388" indent="-280988">
              <a:lnSpc>
                <a:spcPct val="80000"/>
              </a:lnSpc>
              <a:defRPr/>
            </a:pPr>
            <a:r>
              <a:rPr lang="en-US" sz="2000" b="1" dirty="0">
                <a:solidFill>
                  <a:schemeClr val="accent2">
                    <a:lumMod val="75000"/>
                  </a:schemeClr>
                </a:solidFill>
                <a:latin typeface="Arial" pitchFamily="34" charset="0"/>
              </a:rPr>
              <a:t>New York’s General Incorporation Policy:</a:t>
            </a:r>
          </a:p>
          <a:p>
            <a:pPr>
              <a:lnSpc>
                <a:spcPct val="80000"/>
              </a:lnSpc>
              <a:defRPr/>
            </a:pPr>
            <a:endParaRPr lang="en-US" sz="800" dirty="0">
              <a:latin typeface="Arial" pitchFamily="34" charset="0"/>
            </a:endParaRPr>
          </a:p>
          <a:p>
            <a:pPr>
              <a:lnSpc>
                <a:spcPct val="80000"/>
              </a:lnSpc>
              <a:defRPr/>
            </a:pPr>
            <a:r>
              <a:rPr lang="en-US" sz="1600" dirty="0">
                <a:latin typeface="Arial" pitchFamily="34" charset="0"/>
              </a:rPr>
              <a:t>	In 1846 the modern method of forming business corporations </a:t>
            </a:r>
          </a:p>
          <a:p>
            <a:pPr>
              <a:lnSpc>
                <a:spcPct val="80000"/>
              </a:lnSpc>
              <a:defRPr/>
            </a:pPr>
            <a:r>
              <a:rPr lang="en-US" sz="1600" dirty="0">
                <a:latin typeface="Arial" pitchFamily="34" charset="0"/>
              </a:rPr>
              <a:t>	was born in New York State.</a:t>
            </a:r>
          </a:p>
          <a:p>
            <a:pPr>
              <a:lnSpc>
                <a:spcPct val="80000"/>
              </a:lnSpc>
              <a:defRPr/>
            </a:pPr>
            <a:endParaRPr lang="en-US" sz="1000" dirty="0">
              <a:latin typeface="Arial" pitchFamily="34" charset="0"/>
            </a:endParaRPr>
          </a:p>
          <a:p>
            <a:pPr>
              <a:lnSpc>
                <a:spcPct val="80000"/>
              </a:lnSpc>
              <a:defRPr/>
            </a:pPr>
            <a:r>
              <a:rPr lang="en-US" sz="1600" dirty="0">
                <a:latin typeface="Arial" pitchFamily="34" charset="0"/>
              </a:rPr>
              <a:t>	Although slightly amended in 1894, and then renumbered in 1938, </a:t>
            </a:r>
          </a:p>
          <a:p>
            <a:pPr>
              <a:lnSpc>
                <a:spcPct val="80000"/>
              </a:lnSpc>
              <a:defRPr/>
            </a:pPr>
            <a:r>
              <a:rPr lang="en-US" sz="1600" dirty="0">
                <a:latin typeface="Arial" pitchFamily="34" charset="0"/>
              </a:rPr>
              <a:t>	the present text of Article 10, section 1 of the New York State Constitution, </a:t>
            </a:r>
          </a:p>
          <a:p>
            <a:pPr>
              <a:lnSpc>
                <a:spcPct val="80000"/>
              </a:lnSpc>
              <a:defRPr/>
            </a:pPr>
            <a:r>
              <a:rPr lang="en-US" sz="1600" dirty="0">
                <a:latin typeface="Arial" pitchFamily="34" charset="0"/>
              </a:rPr>
              <a:t>	was essentially drafted during the 1846 convention, to read as follows:</a:t>
            </a:r>
          </a:p>
          <a:p>
            <a:pPr>
              <a:lnSpc>
                <a:spcPct val="80000"/>
              </a:lnSpc>
              <a:defRPr/>
            </a:pPr>
            <a:endParaRPr lang="en-US" sz="1000" b="1" i="1" dirty="0">
              <a:latin typeface="Arial" pitchFamily="34" charset="0"/>
            </a:endParaRPr>
          </a:p>
          <a:p>
            <a:pPr>
              <a:lnSpc>
                <a:spcPct val="80000"/>
              </a:lnSpc>
              <a:defRPr/>
            </a:pPr>
            <a:r>
              <a:rPr lang="en-US" sz="1600" b="1" i="1" dirty="0">
                <a:latin typeface="Arial" pitchFamily="34" charset="0"/>
              </a:rPr>
              <a:t>	“Corporations may be formed under general laws; but shall not be created by</a:t>
            </a:r>
          </a:p>
          <a:p>
            <a:pPr>
              <a:lnSpc>
                <a:spcPct val="80000"/>
              </a:lnSpc>
              <a:defRPr/>
            </a:pPr>
            <a:r>
              <a:rPr lang="en-US" sz="1600" b="1" i="1" dirty="0">
                <a:latin typeface="Arial" pitchFamily="34" charset="0"/>
              </a:rPr>
              <a:t>	special act, except for municipal purposes, and in cases where, in the</a:t>
            </a:r>
          </a:p>
          <a:p>
            <a:pPr>
              <a:lnSpc>
                <a:spcPct val="80000"/>
              </a:lnSpc>
              <a:defRPr/>
            </a:pPr>
            <a:r>
              <a:rPr lang="en-US" sz="1600" b="1" i="1" dirty="0">
                <a:latin typeface="Arial" pitchFamily="34" charset="0"/>
              </a:rPr>
              <a:t>	judgment of the legislature, the objects of the corporation cannot be attained</a:t>
            </a:r>
          </a:p>
          <a:p>
            <a:pPr>
              <a:lnSpc>
                <a:spcPct val="80000"/>
              </a:lnSpc>
              <a:defRPr/>
            </a:pPr>
            <a:r>
              <a:rPr lang="en-US" sz="1600" b="1" i="1" dirty="0">
                <a:latin typeface="Arial" pitchFamily="34" charset="0"/>
              </a:rPr>
              <a:t>	under general laws.   All general laws and special acts passed pursuant to this 	section may be altered from time to time or repealed.”</a:t>
            </a:r>
          </a:p>
          <a:p>
            <a:pPr>
              <a:lnSpc>
                <a:spcPct val="80000"/>
              </a:lnSpc>
              <a:defRPr/>
            </a:pPr>
            <a:endParaRPr lang="en-US" sz="1000" dirty="0">
              <a:latin typeface="Arial" pitchFamily="34" charset="0"/>
            </a:endParaRPr>
          </a:p>
          <a:p>
            <a:pPr>
              <a:lnSpc>
                <a:spcPct val="80000"/>
              </a:lnSpc>
              <a:defRPr/>
            </a:pPr>
            <a:r>
              <a:rPr lang="en-US" sz="1600" dirty="0">
                <a:latin typeface="Arial" pitchFamily="34" charset="0"/>
              </a:rPr>
              <a:t>	Through this provision, New York State established the policy </a:t>
            </a:r>
          </a:p>
          <a:p>
            <a:pPr>
              <a:lnSpc>
                <a:spcPct val="80000"/>
              </a:lnSpc>
              <a:defRPr/>
            </a:pPr>
            <a:r>
              <a:rPr lang="en-US" sz="1600" dirty="0">
                <a:latin typeface="Arial" pitchFamily="34" charset="0"/>
              </a:rPr>
              <a:t>	of allowing businesses to incorporate by filing, </a:t>
            </a:r>
          </a:p>
          <a:p>
            <a:pPr>
              <a:lnSpc>
                <a:spcPct val="80000"/>
              </a:lnSpc>
              <a:defRPr/>
            </a:pPr>
            <a:r>
              <a:rPr lang="en-US" sz="1600" dirty="0">
                <a:latin typeface="Arial" pitchFamily="34" charset="0"/>
              </a:rPr>
              <a:t>	pursuant to a series of qualified rules established by statute. </a:t>
            </a:r>
          </a:p>
          <a:p>
            <a:pPr>
              <a:lnSpc>
                <a:spcPct val="80000"/>
              </a:lnSpc>
              <a:defRPr/>
            </a:pPr>
            <a:r>
              <a:rPr lang="en-US" sz="1600" dirty="0">
                <a:latin typeface="Arial" pitchFamily="34" charset="0"/>
              </a:rPr>
              <a:t>	(Now known as the Business Corporation Law).</a:t>
            </a:r>
          </a:p>
          <a:p>
            <a:pPr>
              <a:lnSpc>
                <a:spcPct val="80000"/>
              </a:lnSpc>
              <a:defRPr/>
            </a:pPr>
            <a:endParaRPr lang="en-US" sz="1000" dirty="0">
              <a:latin typeface="Arial" pitchFamily="34" charset="0"/>
            </a:endParaRPr>
          </a:p>
          <a:p>
            <a:pPr>
              <a:lnSpc>
                <a:spcPct val="80000"/>
              </a:lnSpc>
              <a:defRPr/>
            </a:pPr>
            <a:r>
              <a:rPr lang="en-US" sz="1600" dirty="0">
                <a:latin typeface="Arial" pitchFamily="34" charset="0"/>
              </a:rPr>
              <a:t>	As a result, businesses no longer needed a special act of the state legislature </a:t>
            </a:r>
          </a:p>
          <a:p>
            <a:pPr>
              <a:lnSpc>
                <a:spcPct val="80000"/>
              </a:lnSpc>
              <a:defRPr/>
            </a:pPr>
            <a:r>
              <a:rPr lang="en-US" sz="1600" dirty="0">
                <a:latin typeface="Arial" pitchFamily="34" charset="0"/>
              </a:rPr>
              <a:t>	to obtain corporate personhood through a charter granted</a:t>
            </a:r>
          </a:p>
          <a:p>
            <a:pPr>
              <a:lnSpc>
                <a:spcPct val="80000"/>
              </a:lnSpc>
              <a:defRPr/>
            </a:pPr>
            <a:r>
              <a:rPr lang="en-US" sz="1600" dirty="0">
                <a:latin typeface="Arial" pitchFamily="34" charset="0"/>
              </a:rPr>
              <a:t>	by an individual dedicated law. </a:t>
            </a:r>
            <a:endParaRPr lang="en-US" sz="1600" b="1" dirty="0">
              <a:latin typeface="Arial" pitchFamily="34" charset="0"/>
            </a:endParaRPr>
          </a:p>
        </p:txBody>
      </p:sp>
    </p:spTree>
    <p:extLst>
      <p:ext uri="{BB962C8B-B14F-4D97-AF65-F5344CB8AC3E}">
        <p14:creationId xmlns:p14="http://schemas.microsoft.com/office/powerpoint/2010/main" val="3690506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838200"/>
            <a:ext cx="8686800" cy="6512232"/>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The Nature of Corporations</a:t>
            </a:r>
          </a:p>
          <a:p>
            <a:pPr marL="342900" indent="-342900" algn="ctr">
              <a:lnSpc>
                <a:spcPct val="90000"/>
              </a:lnSpc>
              <a:spcBef>
                <a:spcPts val="0"/>
              </a:spcBef>
              <a:defRPr/>
            </a:pPr>
            <a:r>
              <a:rPr lang="en-US" sz="2800" b="1" i="1" dirty="0">
                <a:solidFill>
                  <a:srgbClr val="006600"/>
                </a:solidFill>
              </a:rPr>
              <a:t>The Origins of Corporations</a:t>
            </a:r>
          </a:p>
          <a:p>
            <a:pPr marL="342900" indent="-342900">
              <a:lnSpc>
                <a:spcPct val="85000"/>
              </a:lnSpc>
              <a:spcBef>
                <a:spcPts val="0"/>
              </a:spcBef>
              <a:defRPr/>
            </a:pPr>
            <a:r>
              <a:rPr lang="en-US" sz="900" b="1" dirty="0">
                <a:solidFill>
                  <a:schemeClr val="accent1">
                    <a:lumMod val="25000"/>
                  </a:schemeClr>
                </a:solidFill>
              </a:rPr>
              <a:t>  </a:t>
            </a:r>
          </a:p>
          <a:p>
            <a:pPr marL="342900" indent="-342900">
              <a:lnSpc>
                <a:spcPct val="85000"/>
              </a:lnSpc>
              <a:spcBef>
                <a:spcPts val="0"/>
              </a:spcBef>
              <a:defRPr/>
            </a:pPr>
            <a:r>
              <a:rPr lang="en-US" sz="2200" b="1" dirty="0">
                <a:solidFill>
                  <a:srgbClr val="C00000"/>
                </a:solidFill>
                <a:latin typeface="Arial" pitchFamily="34" charset="0"/>
              </a:rPr>
              <a:t>B. The Rise of the Corporation</a:t>
            </a:r>
          </a:p>
          <a:p>
            <a:pPr marL="1195388" indent="-280988">
              <a:lnSpc>
                <a:spcPct val="70000"/>
              </a:lnSpc>
              <a:spcBef>
                <a:spcPts val="0"/>
              </a:spcBef>
              <a:defRPr/>
            </a:pPr>
            <a:endParaRPr lang="en-US" sz="700" dirty="0">
              <a:latin typeface="Arial" pitchFamily="34" charset="0"/>
            </a:endParaRPr>
          </a:p>
          <a:p>
            <a:pPr marL="1195388" indent="-280988">
              <a:lnSpc>
                <a:spcPct val="70000"/>
              </a:lnSpc>
              <a:spcBef>
                <a:spcPts val="0"/>
              </a:spcBef>
              <a:defRPr/>
            </a:pPr>
            <a:r>
              <a:rPr lang="en-US" sz="2000" b="1" dirty="0">
                <a:solidFill>
                  <a:schemeClr val="accent2">
                    <a:lumMod val="75000"/>
                  </a:schemeClr>
                </a:solidFill>
                <a:latin typeface="Arial" pitchFamily="34" charset="0"/>
              </a:rPr>
              <a:t>New York’s General Incorporation Policy Continued</a:t>
            </a:r>
            <a:endParaRPr lang="en-US" sz="2000" dirty="0">
              <a:latin typeface="Arial" pitchFamily="34" charset="0"/>
            </a:endParaRPr>
          </a:p>
          <a:p>
            <a:pPr>
              <a:lnSpc>
                <a:spcPct val="70000"/>
              </a:lnSpc>
              <a:spcBef>
                <a:spcPts val="0"/>
              </a:spcBef>
              <a:defRPr/>
            </a:pPr>
            <a:endParaRPr lang="en-US" sz="1000" dirty="0">
              <a:latin typeface="Arial" pitchFamily="34" charset="0"/>
            </a:endParaRPr>
          </a:p>
          <a:p>
            <a:pPr marL="285750" indent="-285750">
              <a:lnSpc>
                <a:spcPct val="70000"/>
              </a:lnSpc>
              <a:spcBef>
                <a:spcPts val="0"/>
              </a:spcBef>
              <a:buFont typeface="Arial" panose="020B0604020202020204" pitchFamily="34" charset="0"/>
              <a:buChar char="•"/>
              <a:defRPr/>
            </a:pPr>
            <a:r>
              <a:rPr lang="en-US" sz="1600" b="1" dirty="0">
                <a:latin typeface="Arial" pitchFamily="34" charset="0"/>
              </a:rPr>
              <a:t>Effect of the Constitutional Amendment: </a:t>
            </a:r>
            <a:r>
              <a:rPr lang="en-US" sz="1400" dirty="0">
                <a:latin typeface="Arial" pitchFamily="34" charset="0"/>
              </a:rPr>
              <a:t>This constitutional amendment, </a:t>
            </a:r>
          </a:p>
          <a:p>
            <a:pPr>
              <a:lnSpc>
                <a:spcPct val="70000"/>
              </a:lnSpc>
              <a:spcBef>
                <a:spcPts val="0"/>
              </a:spcBef>
              <a:defRPr/>
            </a:pPr>
            <a:r>
              <a:rPr lang="en-US" sz="1400" dirty="0">
                <a:latin typeface="Arial" pitchFamily="34" charset="0"/>
              </a:rPr>
              <a:t>      and the enabling statutes that followed, had the effect of transferring the </a:t>
            </a:r>
          </a:p>
          <a:p>
            <a:pPr>
              <a:lnSpc>
                <a:spcPct val="70000"/>
              </a:lnSpc>
              <a:spcBef>
                <a:spcPts val="0"/>
              </a:spcBef>
              <a:defRPr/>
            </a:pPr>
            <a:r>
              <a:rPr lang="en-US" sz="1400" dirty="0">
                <a:latin typeface="Arial" pitchFamily="34" charset="0"/>
              </a:rPr>
              <a:t>      monitoring of corporations from the legislature (through the crafting of a special </a:t>
            </a:r>
          </a:p>
          <a:p>
            <a:pPr>
              <a:lnSpc>
                <a:spcPct val="70000"/>
              </a:lnSpc>
              <a:spcBef>
                <a:spcPts val="0"/>
              </a:spcBef>
              <a:defRPr/>
            </a:pPr>
            <a:r>
              <a:rPr lang="en-US" sz="1400" dirty="0">
                <a:latin typeface="Arial" pitchFamily="34" charset="0"/>
              </a:rPr>
              <a:t>      laws awarding a charter) to the courts (through the administration of justice for </a:t>
            </a:r>
          </a:p>
          <a:p>
            <a:pPr>
              <a:lnSpc>
                <a:spcPct val="70000"/>
              </a:lnSpc>
              <a:spcBef>
                <a:spcPts val="0"/>
              </a:spcBef>
              <a:defRPr/>
            </a:pPr>
            <a:r>
              <a:rPr lang="en-US" sz="1400" dirty="0">
                <a:latin typeface="Arial" pitchFamily="34" charset="0"/>
              </a:rPr>
              <a:t>      statutory compliance). </a:t>
            </a:r>
            <a:endParaRPr lang="en-US" sz="1400" b="1" dirty="0">
              <a:latin typeface="Arial" pitchFamily="34" charset="0"/>
            </a:endParaRPr>
          </a:p>
          <a:p>
            <a:pPr>
              <a:lnSpc>
                <a:spcPct val="70000"/>
              </a:lnSpc>
              <a:spcBef>
                <a:spcPts val="0"/>
              </a:spcBef>
              <a:defRPr/>
            </a:pPr>
            <a:endParaRPr lang="en-US" sz="400" dirty="0">
              <a:latin typeface="Arial" pitchFamily="34" charset="0"/>
            </a:endParaRPr>
          </a:p>
          <a:p>
            <a:pPr marL="285750" indent="-285750">
              <a:lnSpc>
                <a:spcPct val="70000"/>
              </a:lnSpc>
              <a:spcBef>
                <a:spcPts val="0"/>
              </a:spcBef>
              <a:buFont typeface="Arial" panose="020B0604020202020204" pitchFamily="34" charset="0"/>
              <a:buChar char="•"/>
              <a:defRPr/>
            </a:pPr>
            <a:r>
              <a:rPr lang="en-US" sz="1600" b="1" dirty="0">
                <a:latin typeface="Arial" pitchFamily="34" charset="0"/>
              </a:rPr>
              <a:t>Exponential Increase In Corporations:</a:t>
            </a:r>
            <a:r>
              <a:rPr lang="en-US" sz="1400" dirty="0">
                <a:latin typeface="Arial" pitchFamily="34" charset="0"/>
              </a:rPr>
              <a:t> The amendment further resulted </a:t>
            </a:r>
          </a:p>
          <a:p>
            <a:pPr>
              <a:lnSpc>
                <a:spcPct val="70000"/>
              </a:lnSpc>
              <a:spcBef>
                <a:spcPts val="0"/>
              </a:spcBef>
              <a:defRPr/>
            </a:pPr>
            <a:r>
              <a:rPr lang="en-US" sz="1400" dirty="0">
                <a:latin typeface="Arial" pitchFamily="34" charset="0"/>
              </a:rPr>
              <a:t>      in an exponential increase in corporate organizations and provided the impetus </a:t>
            </a:r>
          </a:p>
          <a:p>
            <a:pPr>
              <a:lnSpc>
                <a:spcPct val="70000"/>
              </a:lnSpc>
              <a:spcBef>
                <a:spcPts val="0"/>
              </a:spcBef>
              <a:defRPr/>
            </a:pPr>
            <a:r>
              <a:rPr lang="en-US" sz="1400" dirty="0">
                <a:latin typeface="Arial" pitchFamily="34" charset="0"/>
              </a:rPr>
              <a:t>      to make New York State the commercial capital of the nation. </a:t>
            </a:r>
          </a:p>
          <a:p>
            <a:pPr>
              <a:lnSpc>
                <a:spcPct val="70000"/>
              </a:lnSpc>
              <a:spcBef>
                <a:spcPts val="0"/>
              </a:spcBef>
              <a:defRPr/>
            </a:pPr>
            <a:endParaRPr lang="en-US" sz="400" dirty="0">
              <a:latin typeface="Arial" pitchFamily="34" charset="0"/>
            </a:endParaRPr>
          </a:p>
          <a:p>
            <a:pPr marL="285750" indent="-285750">
              <a:lnSpc>
                <a:spcPct val="70000"/>
              </a:lnSpc>
              <a:spcBef>
                <a:spcPts val="0"/>
              </a:spcBef>
              <a:buFont typeface="Arial" panose="020B0604020202020204" pitchFamily="34" charset="0"/>
              <a:buChar char="•"/>
              <a:defRPr/>
            </a:pPr>
            <a:r>
              <a:rPr lang="en-US" sz="1600" b="1" dirty="0">
                <a:latin typeface="Arial" pitchFamily="34" charset="0"/>
              </a:rPr>
              <a:t>As Corporations Grow, Business Grows:  </a:t>
            </a:r>
            <a:r>
              <a:rPr lang="en-US" sz="1400" dirty="0">
                <a:latin typeface="Arial" pitchFamily="34" charset="0"/>
              </a:rPr>
              <a:t>As a consequence, by the </a:t>
            </a:r>
          </a:p>
          <a:p>
            <a:pPr>
              <a:lnSpc>
                <a:spcPct val="70000"/>
              </a:lnSpc>
              <a:spcBef>
                <a:spcPts val="0"/>
              </a:spcBef>
              <a:tabLst>
                <a:tab pos="284163" algn="l"/>
              </a:tabLst>
              <a:defRPr/>
            </a:pPr>
            <a:r>
              <a:rPr lang="en-US" sz="1400" dirty="0">
                <a:latin typeface="Arial" pitchFamily="34" charset="0"/>
              </a:rPr>
              <a:t>	time of the civil war, just fifteen years later, New York State developed a gross </a:t>
            </a:r>
          </a:p>
          <a:p>
            <a:pPr>
              <a:lnSpc>
                <a:spcPct val="70000"/>
              </a:lnSpc>
              <a:spcBef>
                <a:spcPts val="0"/>
              </a:spcBef>
              <a:tabLst>
                <a:tab pos="284163" algn="l"/>
              </a:tabLst>
              <a:defRPr/>
            </a:pPr>
            <a:r>
              <a:rPr lang="en-US" sz="1400" dirty="0">
                <a:latin typeface="Arial" pitchFamily="34" charset="0"/>
              </a:rPr>
              <a:t>	domestic product index over four times that of all the confederate states </a:t>
            </a:r>
          </a:p>
          <a:p>
            <a:pPr>
              <a:lnSpc>
                <a:spcPct val="70000"/>
              </a:lnSpc>
              <a:spcBef>
                <a:spcPts val="0"/>
              </a:spcBef>
              <a:tabLst>
                <a:tab pos="284163" algn="l"/>
              </a:tabLst>
              <a:defRPr/>
            </a:pPr>
            <a:r>
              <a:rPr lang="en-US" sz="1400" dirty="0">
                <a:latin typeface="Arial" pitchFamily="34" charset="0"/>
              </a:rPr>
              <a:t>	combined.</a:t>
            </a:r>
          </a:p>
          <a:p>
            <a:pPr>
              <a:lnSpc>
                <a:spcPct val="70000"/>
              </a:lnSpc>
              <a:spcBef>
                <a:spcPts val="0"/>
              </a:spcBef>
              <a:tabLst>
                <a:tab pos="284163" algn="l"/>
              </a:tabLst>
              <a:defRPr/>
            </a:pPr>
            <a:endParaRPr lang="en-US" sz="400" dirty="0">
              <a:latin typeface="Arial" pitchFamily="34" charset="0"/>
            </a:endParaRPr>
          </a:p>
          <a:p>
            <a:pPr marL="285750" indent="-285750">
              <a:lnSpc>
                <a:spcPct val="70000"/>
              </a:lnSpc>
              <a:spcBef>
                <a:spcPts val="0"/>
              </a:spcBef>
              <a:buFont typeface="Arial" panose="020B0604020202020204" pitchFamily="34" charset="0"/>
              <a:buChar char="•"/>
              <a:defRPr/>
            </a:pPr>
            <a:r>
              <a:rPr lang="en-US" sz="1600" b="1" dirty="0">
                <a:latin typeface="Arial" pitchFamily="34" charset="0"/>
              </a:rPr>
              <a:t>Corporate Personhood:</a:t>
            </a:r>
            <a:r>
              <a:rPr lang="en-US" sz="1400" b="1" dirty="0">
                <a:latin typeface="Arial" pitchFamily="34" charset="0"/>
              </a:rPr>
              <a:t>  </a:t>
            </a:r>
            <a:r>
              <a:rPr lang="en-US" sz="1400" dirty="0">
                <a:latin typeface="Arial" pitchFamily="34" charset="0"/>
              </a:rPr>
              <a:t>In addition to the provisions outlined in Article 10,</a:t>
            </a:r>
          </a:p>
          <a:p>
            <a:pPr>
              <a:lnSpc>
                <a:spcPct val="70000"/>
              </a:lnSpc>
              <a:spcBef>
                <a:spcPts val="0"/>
              </a:spcBef>
              <a:tabLst>
                <a:tab pos="284163" algn="l"/>
              </a:tabLst>
              <a:defRPr/>
            </a:pPr>
            <a:r>
              <a:rPr lang="en-US" sz="1400" dirty="0">
                <a:latin typeface="Arial" pitchFamily="34" charset="0"/>
              </a:rPr>
              <a:t>	Section 1, the 1846 State Constitutional Convention also provided for a direct </a:t>
            </a:r>
          </a:p>
          <a:p>
            <a:pPr>
              <a:lnSpc>
                <a:spcPct val="70000"/>
              </a:lnSpc>
              <a:spcBef>
                <a:spcPts val="0"/>
              </a:spcBef>
              <a:tabLst>
                <a:tab pos="284163" algn="l"/>
              </a:tabLst>
              <a:defRPr/>
            </a:pPr>
            <a:r>
              <a:rPr lang="en-US" sz="1400" dirty="0">
                <a:latin typeface="Arial" pitchFamily="34" charset="0"/>
              </a:rPr>
              <a:t>	expression of corporate personhood.  Again, although slightly amended in 1894,</a:t>
            </a:r>
          </a:p>
          <a:p>
            <a:pPr>
              <a:lnSpc>
                <a:spcPct val="70000"/>
              </a:lnSpc>
              <a:spcBef>
                <a:spcPts val="0"/>
              </a:spcBef>
              <a:tabLst>
                <a:tab pos="284163" algn="l"/>
              </a:tabLst>
              <a:defRPr/>
            </a:pPr>
            <a:r>
              <a:rPr lang="en-US" sz="1400" dirty="0">
                <a:latin typeface="Arial" pitchFamily="34" charset="0"/>
              </a:rPr>
              <a:t>	and then renumbered in 1938, the present text of Article 10, Section 4 of the </a:t>
            </a:r>
          </a:p>
          <a:p>
            <a:pPr>
              <a:lnSpc>
                <a:spcPct val="70000"/>
              </a:lnSpc>
              <a:spcBef>
                <a:spcPts val="0"/>
              </a:spcBef>
              <a:tabLst>
                <a:tab pos="284163" algn="l"/>
              </a:tabLst>
              <a:defRPr/>
            </a:pPr>
            <a:r>
              <a:rPr lang="en-US" sz="1400" dirty="0">
                <a:latin typeface="Arial" pitchFamily="34" charset="0"/>
              </a:rPr>
              <a:t>	NYS Constitution, was essentially drafted during the 1846 Convention, to read </a:t>
            </a:r>
          </a:p>
          <a:p>
            <a:pPr>
              <a:lnSpc>
                <a:spcPct val="70000"/>
              </a:lnSpc>
              <a:spcBef>
                <a:spcPts val="0"/>
              </a:spcBef>
              <a:tabLst>
                <a:tab pos="284163" algn="l"/>
              </a:tabLst>
              <a:defRPr/>
            </a:pPr>
            <a:r>
              <a:rPr lang="en-US" sz="1400" dirty="0">
                <a:latin typeface="Arial" pitchFamily="34" charset="0"/>
              </a:rPr>
              <a:t>	as follows:</a:t>
            </a:r>
          </a:p>
          <a:p>
            <a:pPr>
              <a:lnSpc>
                <a:spcPct val="70000"/>
              </a:lnSpc>
              <a:spcBef>
                <a:spcPts val="0"/>
              </a:spcBef>
              <a:defRPr/>
            </a:pPr>
            <a:endParaRPr lang="en-US" sz="1050" dirty="0">
              <a:latin typeface="Arial" pitchFamily="34" charset="0"/>
            </a:endParaRPr>
          </a:p>
          <a:p>
            <a:pPr>
              <a:lnSpc>
                <a:spcPct val="70000"/>
              </a:lnSpc>
              <a:spcBef>
                <a:spcPts val="0"/>
              </a:spcBef>
              <a:defRPr/>
            </a:pPr>
            <a:r>
              <a:rPr lang="en-US" sz="1300" b="1" i="1" dirty="0">
                <a:latin typeface="Arial" pitchFamily="34" charset="0"/>
              </a:rPr>
              <a:t>“The term corporations as used in this section and in sections 1 (the power to make general incorporation statutes), 2 (the power to hold incorporators liable for dues of the corporation) and 3 (limiting the legislature’s ability to make special charters just for banking purposes) of this article shall be construed to include all associations and joint-stock companies having any of the powers or privileges of corporations not possessed by individuals or partnerships.</a:t>
            </a:r>
          </a:p>
          <a:p>
            <a:pPr>
              <a:lnSpc>
                <a:spcPct val="70000"/>
              </a:lnSpc>
              <a:spcBef>
                <a:spcPts val="0"/>
              </a:spcBef>
              <a:defRPr/>
            </a:pPr>
            <a:endParaRPr lang="en-US" sz="700" b="1" i="1" dirty="0">
              <a:latin typeface="Arial" pitchFamily="34" charset="0"/>
            </a:endParaRPr>
          </a:p>
          <a:p>
            <a:pPr>
              <a:lnSpc>
                <a:spcPct val="70000"/>
              </a:lnSpc>
              <a:spcBef>
                <a:spcPts val="0"/>
              </a:spcBef>
              <a:defRPr/>
            </a:pPr>
            <a:r>
              <a:rPr lang="en-US" sz="1300" b="1" i="1" dirty="0">
                <a:latin typeface="Arial" pitchFamily="34" charset="0"/>
              </a:rPr>
              <a:t>And all corporations shall have the right to sue and shall be subject to be sued in all courts in like cases as natural persons.”</a:t>
            </a:r>
          </a:p>
          <a:p>
            <a:pPr marL="285750" indent="-285750">
              <a:lnSpc>
                <a:spcPct val="82000"/>
              </a:lnSpc>
              <a:buFont typeface="Arial" panose="020B0604020202020204" pitchFamily="34" charset="0"/>
              <a:buChar char="•"/>
              <a:tabLst>
                <a:tab pos="284163" algn="l"/>
              </a:tabLst>
              <a:defRPr/>
            </a:pPr>
            <a:endParaRPr lang="en-US" sz="1600" b="1" dirty="0">
              <a:latin typeface="Arial" pitchFamily="34" charset="0"/>
            </a:endParaRPr>
          </a:p>
          <a:p>
            <a:pPr>
              <a:lnSpc>
                <a:spcPct val="82000"/>
              </a:lnSpc>
              <a:tabLst>
                <a:tab pos="284163" algn="l"/>
              </a:tabLst>
              <a:defRPr/>
            </a:pPr>
            <a:endParaRPr lang="en-US" sz="1400" dirty="0">
              <a:latin typeface="Arial" pitchFamily="34" charset="0"/>
            </a:endParaRPr>
          </a:p>
          <a:p>
            <a:pPr>
              <a:lnSpc>
                <a:spcPct val="82000"/>
              </a:lnSpc>
              <a:tabLst>
                <a:tab pos="284163" algn="l"/>
              </a:tabLst>
              <a:defRPr/>
            </a:pPr>
            <a:endParaRPr lang="en-US" sz="1400" dirty="0">
              <a:latin typeface="Arial" pitchFamily="34" charset="0"/>
            </a:endParaRPr>
          </a:p>
        </p:txBody>
      </p:sp>
      <p:pic>
        <p:nvPicPr>
          <p:cNvPr id="38916" name="Picture 1"/>
          <p:cNvPicPr>
            <a:picLocks noChangeAspect="1"/>
          </p:cNvPicPr>
          <p:nvPr/>
        </p:nvPicPr>
        <p:blipFill>
          <a:blip r:embed="rId2" cstate="print"/>
          <a:srcRect/>
          <a:stretch>
            <a:fillRect/>
          </a:stretch>
        </p:blipFill>
        <p:spPr bwMode="auto">
          <a:xfrm>
            <a:off x="7162800" y="2514599"/>
            <a:ext cx="1568450" cy="2743201"/>
          </a:xfrm>
          <a:prstGeom prst="rect">
            <a:avLst/>
          </a:prstGeom>
          <a:noFill/>
          <a:ln w="9525">
            <a:noFill/>
            <a:miter lim="800000"/>
            <a:headEnd/>
            <a:tailEnd/>
          </a:ln>
        </p:spPr>
      </p:pic>
    </p:spTree>
    <p:extLst>
      <p:ext uri="{BB962C8B-B14F-4D97-AF65-F5344CB8AC3E}">
        <p14:creationId xmlns:p14="http://schemas.microsoft.com/office/powerpoint/2010/main" val="1376319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66800"/>
            <a:ext cx="8839200" cy="5394169"/>
          </a:xfrm>
          <a:prstGeom prst="rect">
            <a:avLst/>
          </a:prstGeom>
        </p:spPr>
        <p:txBody>
          <a:bodyPr>
            <a:spAutoFit/>
          </a:bodyPr>
          <a:lstStyle/>
          <a:p>
            <a:pPr marL="342900" indent="-342900" algn="ctr">
              <a:lnSpc>
                <a:spcPct val="90000"/>
              </a:lnSpc>
              <a:spcBef>
                <a:spcPts val="0"/>
              </a:spcBef>
              <a:defRPr/>
            </a:pPr>
            <a:r>
              <a:rPr lang="en-US" sz="3600" b="1" dirty="0">
                <a:solidFill>
                  <a:srgbClr val="0033CC"/>
                </a:solidFill>
              </a:rPr>
              <a:t>The Nature of Corporations</a:t>
            </a:r>
          </a:p>
          <a:p>
            <a:pPr marL="342900" indent="-342900" algn="ctr">
              <a:lnSpc>
                <a:spcPct val="90000"/>
              </a:lnSpc>
              <a:spcBef>
                <a:spcPts val="0"/>
              </a:spcBef>
              <a:defRPr/>
            </a:pPr>
            <a:r>
              <a:rPr lang="en-US" sz="2800" b="1" i="1" dirty="0">
                <a:solidFill>
                  <a:srgbClr val="006600"/>
                </a:solidFill>
              </a:rPr>
              <a:t>The Origins of Corporations</a:t>
            </a:r>
          </a:p>
          <a:p>
            <a:pPr marL="342900" indent="-342900">
              <a:lnSpc>
                <a:spcPct val="85000"/>
              </a:lnSpc>
              <a:spcBef>
                <a:spcPts val="0"/>
              </a:spcBef>
              <a:defRPr/>
            </a:pPr>
            <a:r>
              <a:rPr lang="en-US" sz="1050" b="1" dirty="0">
                <a:solidFill>
                  <a:schemeClr val="accent1">
                    <a:lumMod val="25000"/>
                  </a:schemeClr>
                </a:solidFill>
              </a:rPr>
              <a:t>  </a:t>
            </a:r>
          </a:p>
          <a:p>
            <a:pPr marL="342900" indent="-342900">
              <a:lnSpc>
                <a:spcPct val="85000"/>
              </a:lnSpc>
              <a:spcBef>
                <a:spcPts val="0"/>
              </a:spcBef>
              <a:defRPr/>
            </a:pPr>
            <a:r>
              <a:rPr lang="en-US" sz="2200" b="1" dirty="0">
                <a:solidFill>
                  <a:schemeClr val="accent1">
                    <a:lumMod val="25000"/>
                  </a:schemeClr>
                </a:solidFill>
              </a:rPr>
              <a:t> </a:t>
            </a:r>
            <a:r>
              <a:rPr lang="en-US" sz="2200" b="1" dirty="0">
                <a:solidFill>
                  <a:srgbClr val="C00000"/>
                </a:solidFill>
                <a:latin typeface="Arial" pitchFamily="34" charset="0"/>
              </a:rPr>
              <a:t>B. The Rise of the Corporation</a:t>
            </a:r>
          </a:p>
          <a:p>
            <a:pPr marL="1195388" indent="-280988">
              <a:lnSpc>
                <a:spcPct val="70000"/>
              </a:lnSpc>
              <a:spcBef>
                <a:spcPts val="0"/>
              </a:spcBef>
              <a:defRPr/>
            </a:pPr>
            <a:endParaRPr lang="en-US" sz="800" dirty="0">
              <a:latin typeface="Arial" pitchFamily="34" charset="0"/>
            </a:endParaRPr>
          </a:p>
          <a:p>
            <a:pPr marL="1195388" indent="-280988">
              <a:lnSpc>
                <a:spcPct val="70000"/>
              </a:lnSpc>
              <a:spcBef>
                <a:spcPts val="0"/>
              </a:spcBef>
              <a:defRPr/>
            </a:pPr>
            <a:r>
              <a:rPr lang="en-US" sz="2000" b="1" dirty="0">
                <a:solidFill>
                  <a:schemeClr val="accent2">
                    <a:lumMod val="75000"/>
                  </a:schemeClr>
                </a:solidFill>
                <a:latin typeface="Arial" pitchFamily="34" charset="0"/>
              </a:rPr>
              <a:t>New York’s General Incorporation Policy Continued</a:t>
            </a:r>
            <a:endParaRPr lang="en-US" sz="2000" dirty="0">
              <a:latin typeface="Arial" pitchFamily="34" charset="0"/>
            </a:endParaRPr>
          </a:p>
          <a:p>
            <a:pPr>
              <a:lnSpc>
                <a:spcPct val="80000"/>
              </a:lnSpc>
              <a:defRPr/>
            </a:pPr>
            <a:endParaRPr lang="en-US" sz="1000" dirty="0">
              <a:latin typeface="Arial" pitchFamily="34" charset="0"/>
            </a:endParaRPr>
          </a:p>
          <a:p>
            <a:pPr>
              <a:lnSpc>
                <a:spcPct val="80000"/>
              </a:lnSpc>
              <a:defRPr/>
            </a:pPr>
            <a:r>
              <a:rPr lang="en-US" sz="1600" dirty="0">
                <a:latin typeface="Arial" pitchFamily="34" charset="0"/>
              </a:rPr>
              <a:t>	Almost immediately, upon the ratification of these amendments, </a:t>
            </a:r>
          </a:p>
          <a:p>
            <a:pPr>
              <a:lnSpc>
                <a:spcPct val="80000"/>
              </a:lnSpc>
              <a:defRPr/>
            </a:pPr>
            <a:r>
              <a:rPr lang="en-US" sz="1600" dirty="0">
                <a:latin typeface="Arial" pitchFamily="34" charset="0"/>
              </a:rPr>
              <a:t>	enabling corporation statutes also began to evolve.</a:t>
            </a:r>
            <a:endParaRPr lang="en-US" sz="700" b="1" dirty="0">
              <a:latin typeface="Arial" pitchFamily="34" charset="0"/>
            </a:endParaRPr>
          </a:p>
          <a:p>
            <a:pPr>
              <a:lnSpc>
                <a:spcPct val="90000"/>
              </a:lnSpc>
              <a:defRPr/>
            </a:pPr>
            <a:endParaRPr lang="en-US" sz="700" b="1" dirty="0">
              <a:latin typeface="Arial" pitchFamily="34" charset="0"/>
            </a:endParaRPr>
          </a:p>
          <a:p>
            <a:pPr>
              <a:lnSpc>
                <a:spcPct val="90000"/>
              </a:lnSpc>
              <a:defRPr/>
            </a:pPr>
            <a:r>
              <a:rPr lang="en-US" sz="1600" dirty="0">
                <a:latin typeface="Arial" pitchFamily="34" charset="0"/>
              </a:rPr>
              <a:t>	From that time to the present </a:t>
            </a:r>
          </a:p>
          <a:p>
            <a:pPr>
              <a:lnSpc>
                <a:spcPct val="90000"/>
              </a:lnSpc>
              <a:defRPr/>
            </a:pPr>
            <a:r>
              <a:rPr lang="en-US" sz="1600" dirty="0">
                <a:latin typeface="Arial" pitchFamily="34" charset="0"/>
              </a:rPr>
              <a:t>	we have thereupon seen the enactment </a:t>
            </a:r>
          </a:p>
          <a:p>
            <a:pPr>
              <a:lnSpc>
                <a:spcPct val="90000"/>
              </a:lnSpc>
              <a:defRPr/>
            </a:pPr>
            <a:r>
              <a:rPr lang="en-US" sz="1600" dirty="0">
                <a:latin typeface="Arial" pitchFamily="34" charset="0"/>
              </a:rPr>
              <a:t>	of such controlling corporation laws as: </a:t>
            </a:r>
          </a:p>
          <a:p>
            <a:pPr>
              <a:lnSpc>
                <a:spcPct val="90000"/>
              </a:lnSpc>
              <a:defRPr/>
            </a:pPr>
            <a:endParaRPr lang="en-US" sz="700" dirty="0">
              <a:latin typeface="Arial" pitchFamily="34" charset="0"/>
            </a:endParaRPr>
          </a:p>
          <a:p>
            <a:pPr lvl="2">
              <a:lnSpc>
                <a:spcPct val="90000"/>
              </a:lnSpc>
              <a:buFont typeface="Arial" pitchFamily="34" charset="0"/>
              <a:buChar char="•"/>
              <a:defRPr/>
            </a:pPr>
            <a:r>
              <a:rPr lang="en-US" sz="1600" b="1" dirty="0">
                <a:latin typeface="Arial" pitchFamily="34" charset="0"/>
              </a:rPr>
              <a:t> the Business Corporation Law,</a:t>
            </a:r>
          </a:p>
          <a:p>
            <a:pPr lvl="2">
              <a:lnSpc>
                <a:spcPct val="90000"/>
              </a:lnSpc>
              <a:buFont typeface="Arial" pitchFamily="34" charset="0"/>
              <a:buChar char="•"/>
              <a:defRPr/>
            </a:pPr>
            <a:r>
              <a:rPr lang="en-US" sz="1600" b="1" dirty="0">
                <a:latin typeface="Arial" pitchFamily="34" charset="0"/>
              </a:rPr>
              <a:t> the Benevolent Orders Law;</a:t>
            </a:r>
          </a:p>
          <a:p>
            <a:pPr lvl="2">
              <a:lnSpc>
                <a:spcPct val="90000"/>
              </a:lnSpc>
              <a:buFont typeface="Arial" pitchFamily="34" charset="0"/>
              <a:buChar char="•"/>
              <a:defRPr/>
            </a:pPr>
            <a:r>
              <a:rPr lang="en-US" sz="1600" b="1" dirty="0">
                <a:latin typeface="Arial" pitchFamily="34" charset="0"/>
              </a:rPr>
              <a:t> the Cooperative Corporations Law;</a:t>
            </a:r>
          </a:p>
          <a:p>
            <a:pPr lvl="2">
              <a:lnSpc>
                <a:spcPct val="90000"/>
              </a:lnSpc>
              <a:buFont typeface="Arial" pitchFamily="34" charset="0"/>
              <a:buChar char="•"/>
              <a:defRPr/>
            </a:pPr>
            <a:r>
              <a:rPr lang="en-US" sz="1600" b="1" dirty="0">
                <a:latin typeface="Arial" pitchFamily="34" charset="0"/>
              </a:rPr>
              <a:t> the Limited Liability Companies Law; </a:t>
            </a:r>
          </a:p>
          <a:p>
            <a:pPr lvl="2">
              <a:lnSpc>
                <a:spcPct val="90000"/>
              </a:lnSpc>
              <a:buFont typeface="Arial" pitchFamily="34" charset="0"/>
              <a:buChar char="•"/>
              <a:defRPr/>
            </a:pPr>
            <a:r>
              <a:rPr lang="en-US" sz="1600" b="1" dirty="0">
                <a:latin typeface="Arial" pitchFamily="34" charset="0"/>
              </a:rPr>
              <a:t> the Not for Profit Corporations Law; </a:t>
            </a:r>
          </a:p>
          <a:p>
            <a:pPr lvl="2">
              <a:lnSpc>
                <a:spcPct val="90000"/>
              </a:lnSpc>
              <a:buFont typeface="Arial" pitchFamily="34" charset="0"/>
              <a:buChar char="•"/>
              <a:defRPr/>
            </a:pPr>
            <a:r>
              <a:rPr lang="en-US" sz="1600" b="1" dirty="0">
                <a:latin typeface="Arial" pitchFamily="34" charset="0"/>
              </a:rPr>
              <a:t> the Religious Corporations Law; and </a:t>
            </a:r>
          </a:p>
          <a:p>
            <a:pPr lvl="2">
              <a:lnSpc>
                <a:spcPct val="90000"/>
              </a:lnSpc>
              <a:buFont typeface="Arial" pitchFamily="34" charset="0"/>
              <a:buChar char="•"/>
              <a:defRPr/>
            </a:pPr>
            <a:r>
              <a:rPr lang="en-US" sz="1600" b="1" dirty="0">
                <a:latin typeface="Arial" pitchFamily="34" charset="0"/>
              </a:rPr>
              <a:t> the Transportation Corporation Law. </a:t>
            </a:r>
          </a:p>
          <a:p>
            <a:pPr lvl="2">
              <a:lnSpc>
                <a:spcPct val="90000"/>
              </a:lnSpc>
              <a:buFont typeface="Arial" pitchFamily="34" charset="0"/>
              <a:buChar char="•"/>
              <a:defRPr/>
            </a:pPr>
            <a:endParaRPr lang="en-US" sz="700" dirty="0">
              <a:latin typeface="Arial" pitchFamily="34" charset="0"/>
            </a:endParaRPr>
          </a:p>
          <a:p>
            <a:pPr lvl="2">
              <a:lnSpc>
                <a:spcPct val="90000"/>
              </a:lnSpc>
              <a:defRPr/>
            </a:pPr>
            <a:r>
              <a:rPr lang="en-US" sz="1600" dirty="0">
                <a:latin typeface="Arial" pitchFamily="34" charset="0"/>
              </a:rPr>
              <a:t>But it should be remembered, that it was from this 1846 framework, </a:t>
            </a:r>
          </a:p>
          <a:p>
            <a:pPr lvl="2">
              <a:lnSpc>
                <a:spcPct val="90000"/>
              </a:lnSpc>
              <a:defRPr/>
            </a:pPr>
            <a:r>
              <a:rPr lang="en-US" sz="1600" dirty="0">
                <a:latin typeface="Arial" pitchFamily="34" charset="0"/>
              </a:rPr>
              <a:t>that the modern New York State Corporation was established, </a:t>
            </a:r>
          </a:p>
          <a:p>
            <a:pPr lvl="2">
              <a:lnSpc>
                <a:spcPct val="90000"/>
              </a:lnSpc>
              <a:defRPr/>
            </a:pPr>
            <a:r>
              <a:rPr lang="en-US" sz="1600" dirty="0">
                <a:latin typeface="Arial" pitchFamily="34" charset="0"/>
              </a:rPr>
              <a:t>as well as the body of corporate law that exists today.</a:t>
            </a:r>
          </a:p>
        </p:txBody>
      </p:sp>
      <p:pic>
        <p:nvPicPr>
          <p:cNvPr id="5" name="Picture 1"/>
          <p:cNvPicPr>
            <a:picLocks noChangeAspect="1"/>
          </p:cNvPicPr>
          <p:nvPr/>
        </p:nvPicPr>
        <p:blipFill>
          <a:blip r:embed="rId2" cstate="print"/>
          <a:srcRect/>
          <a:stretch>
            <a:fillRect/>
          </a:stretch>
        </p:blipFill>
        <p:spPr bwMode="auto">
          <a:xfrm>
            <a:off x="7239000" y="2816018"/>
            <a:ext cx="1541463" cy="3321050"/>
          </a:xfrm>
          <a:prstGeom prst="rect">
            <a:avLst/>
          </a:prstGeom>
          <a:noFill/>
          <a:ln w="9525">
            <a:noFill/>
            <a:miter lim="800000"/>
            <a:headEnd/>
            <a:tailEnd/>
          </a:ln>
        </p:spPr>
      </p:pic>
    </p:spTree>
    <p:extLst>
      <p:ext uri="{BB962C8B-B14F-4D97-AF65-F5344CB8AC3E}">
        <p14:creationId xmlns:p14="http://schemas.microsoft.com/office/powerpoint/2010/main" val="2812981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066800"/>
            <a:ext cx="8458200" cy="5568832"/>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The Nature of Corporations</a:t>
            </a:r>
          </a:p>
          <a:p>
            <a:pPr marL="342900" indent="-342900" algn="ctr">
              <a:lnSpc>
                <a:spcPct val="90000"/>
              </a:lnSpc>
              <a:spcBef>
                <a:spcPts val="0"/>
              </a:spcBef>
              <a:defRPr/>
            </a:pPr>
            <a:r>
              <a:rPr lang="en-US" sz="2800" b="1" i="1" dirty="0">
                <a:solidFill>
                  <a:srgbClr val="006600"/>
                </a:solidFill>
              </a:rPr>
              <a:t>The Origins of Corporations</a:t>
            </a:r>
          </a:p>
          <a:p>
            <a:pPr marL="342900" indent="-342900">
              <a:lnSpc>
                <a:spcPct val="85000"/>
              </a:lnSpc>
              <a:spcBef>
                <a:spcPts val="0"/>
              </a:spcBef>
              <a:defRPr/>
            </a:pPr>
            <a:r>
              <a:rPr lang="en-US" sz="1050" b="1" dirty="0">
                <a:solidFill>
                  <a:schemeClr val="accent1">
                    <a:lumMod val="25000"/>
                  </a:schemeClr>
                </a:solidFill>
              </a:rPr>
              <a:t>  </a:t>
            </a:r>
          </a:p>
          <a:p>
            <a:pPr marL="342900" indent="-342900">
              <a:lnSpc>
                <a:spcPct val="85000"/>
              </a:lnSpc>
              <a:spcBef>
                <a:spcPts val="0"/>
              </a:spcBef>
              <a:defRPr/>
            </a:pPr>
            <a:r>
              <a:rPr lang="en-US" sz="2200" b="1" dirty="0">
                <a:solidFill>
                  <a:srgbClr val="C00000"/>
                </a:solidFill>
                <a:latin typeface="Arial" pitchFamily="34" charset="0"/>
              </a:rPr>
              <a:t>B. The Rise of the Corporation</a:t>
            </a:r>
          </a:p>
          <a:p>
            <a:pPr marL="1195388" indent="-280988">
              <a:lnSpc>
                <a:spcPct val="90000"/>
              </a:lnSpc>
              <a:spcBef>
                <a:spcPts val="0"/>
              </a:spcBef>
              <a:defRPr/>
            </a:pPr>
            <a:endParaRPr lang="en-US" sz="800" dirty="0">
              <a:latin typeface="Arial" pitchFamily="34" charset="0"/>
            </a:endParaRPr>
          </a:p>
          <a:p>
            <a:pPr marL="1195388" indent="-280988">
              <a:lnSpc>
                <a:spcPct val="90000"/>
              </a:lnSpc>
              <a:spcBef>
                <a:spcPts val="0"/>
              </a:spcBef>
              <a:defRPr/>
            </a:pPr>
            <a:r>
              <a:rPr lang="en-US" sz="2000" b="1" dirty="0">
                <a:solidFill>
                  <a:schemeClr val="accent2">
                    <a:lumMod val="75000"/>
                  </a:schemeClr>
                </a:solidFill>
                <a:latin typeface="Arial" pitchFamily="34" charset="0"/>
              </a:rPr>
              <a:t>The Rise of Federal Regulation:</a:t>
            </a:r>
          </a:p>
          <a:p>
            <a:pPr>
              <a:lnSpc>
                <a:spcPct val="90000"/>
              </a:lnSpc>
              <a:spcBef>
                <a:spcPts val="0"/>
              </a:spcBef>
              <a:defRPr/>
            </a:pPr>
            <a:endParaRPr lang="en-US" sz="1050" dirty="0">
              <a:latin typeface="Arial" pitchFamily="34" charset="0"/>
            </a:endParaRPr>
          </a:p>
          <a:p>
            <a:pPr marL="285750" indent="-285750" algn="just">
              <a:lnSpc>
                <a:spcPct val="90000"/>
              </a:lnSpc>
              <a:spcBef>
                <a:spcPts val="0"/>
              </a:spcBef>
              <a:buFont typeface="Arial" panose="020B0604020202020204" pitchFamily="34" charset="0"/>
              <a:buChar char="•"/>
            </a:pPr>
            <a:r>
              <a:rPr lang="en-US" sz="1600" b="1" dirty="0">
                <a:latin typeface="Arial" pitchFamily="34" charset="0"/>
              </a:rPr>
              <a:t>State Law Still Predominates: </a:t>
            </a:r>
            <a:r>
              <a:rPr lang="en-US" sz="1300" dirty="0"/>
              <a:t>Although, as aforementioned, nearly all law of business organizations are state law, starting around 1900, the United States Federal Government did begin to enact certain, specific federal laws.  Despite this, it should be known, that State laws, such as the New York State Martin Act, the Wicks Law, the General Business Law, and the regulations of the Department of Financial Services still predominate, even after the enactment of federal business regulations. </a:t>
            </a:r>
          </a:p>
          <a:p>
            <a:pPr marL="285750" indent="-285750" algn="just">
              <a:lnSpc>
                <a:spcPct val="90000"/>
              </a:lnSpc>
              <a:spcBef>
                <a:spcPts val="0"/>
              </a:spcBef>
              <a:buFont typeface="Arial" panose="020B0604020202020204" pitchFamily="34" charset="0"/>
              <a:buChar char="•"/>
            </a:pPr>
            <a:endParaRPr lang="en-US" sz="400" dirty="0"/>
          </a:p>
          <a:p>
            <a:pPr marL="285750" indent="-285750" algn="just">
              <a:lnSpc>
                <a:spcPct val="90000"/>
              </a:lnSpc>
              <a:spcBef>
                <a:spcPts val="0"/>
              </a:spcBef>
              <a:buFont typeface="Arial" panose="020B0604020202020204" pitchFamily="34" charset="0"/>
              <a:buChar char="•"/>
            </a:pPr>
            <a:r>
              <a:rPr lang="en-US" sz="1600" b="1" dirty="0">
                <a:latin typeface="Arial" pitchFamily="34" charset="0"/>
              </a:rPr>
              <a:t>Federal Entry into the Corporate Arena:</a:t>
            </a:r>
            <a:r>
              <a:rPr lang="en-US" sz="1600" dirty="0"/>
              <a:t>  </a:t>
            </a:r>
            <a:r>
              <a:rPr lang="en-US" sz="1300" dirty="0"/>
              <a:t>The first major federal commercial law was the </a:t>
            </a:r>
            <a:r>
              <a:rPr lang="en-US" sz="1300" b="1" dirty="0"/>
              <a:t>Sherman Anti-Trust Act </a:t>
            </a:r>
            <a:r>
              <a:rPr lang="en-US" sz="1300" dirty="0"/>
              <a:t>enacted in 1890, which required that businesses could not maintain unfair monopolies, and that the free market must be afforded competition among businesses.</a:t>
            </a:r>
          </a:p>
          <a:p>
            <a:pPr marL="285750" indent="-285750" algn="just">
              <a:lnSpc>
                <a:spcPct val="90000"/>
              </a:lnSpc>
              <a:spcBef>
                <a:spcPts val="0"/>
              </a:spcBef>
              <a:buFont typeface="Arial" panose="020B0604020202020204" pitchFamily="34" charset="0"/>
              <a:buChar char="•"/>
            </a:pPr>
            <a:endParaRPr lang="en-US" sz="400" dirty="0"/>
          </a:p>
          <a:p>
            <a:pPr marL="285750" indent="-285750" algn="just">
              <a:lnSpc>
                <a:spcPct val="90000"/>
              </a:lnSpc>
              <a:spcBef>
                <a:spcPts val="0"/>
              </a:spcBef>
              <a:buFont typeface="Arial" panose="020B0604020202020204" pitchFamily="34" charset="0"/>
              <a:buChar char="•"/>
            </a:pPr>
            <a:r>
              <a:rPr lang="en-US" sz="1600" b="1" dirty="0"/>
              <a:t>Depression Era Federal Regulation:  </a:t>
            </a:r>
            <a:r>
              <a:rPr lang="en-US" sz="1400" b="1" dirty="0"/>
              <a:t> </a:t>
            </a:r>
            <a:r>
              <a:rPr lang="en-US" sz="1300" dirty="0"/>
              <a:t>Then commencing as a result of the 1929 stock market crash, in 1933, Congress began to enact certain federal securities laws (</a:t>
            </a:r>
            <a:r>
              <a:rPr lang="en-US" sz="1300" b="1" dirty="0"/>
              <a:t>The Securities Act of 1933 </a:t>
            </a:r>
            <a:r>
              <a:rPr lang="en-US" sz="1300" dirty="0"/>
              <a:t>– which established the Securities and Exchange Commission and established certain rules governing the stocks issued by business corporations, that are publically traded as marketable securities and the </a:t>
            </a:r>
            <a:r>
              <a:rPr lang="en-US" sz="1300" b="1" dirty="0"/>
              <a:t>SEC Act of 1934 </a:t>
            </a:r>
            <a:r>
              <a:rPr lang="en-US" sz="1300" dirty="0"/>
              <a:t>which established the Federal Securities and Exchange Commission).</a:t>
            </a:r>
          </a:p>
          <a:p>
            <a:pPr marL="285750" indent="-285750" algn="just">
              <a:lnSpc>
                <a:spcPct val="90000"/>
              </a:lnSpc>
              <a:spcBef>
                <a:spcPts val="0"/>
              </a:spcBef>
              <a:buFont typeface="Arial" panose="020B0604020202020204" pitchFamily="34" charset="0"/>
              <a:buChar char="•"/>
            </a:pPr>
            <a:endParaRPr lang="en-US" sz="400" dirty="0"/>
          </a:p>
          <a:p>
            <a:pPr marL="285750" indent="-285750" algn="just">
              <a:lnSpc>
                <a:spcPct val="90000"/>
              </a:lnSpc>
              <a:spcBef>
                <a:spcPts val="0"/>
              </a:spcBef>
              <a:buFont typeface="Arial" panose="020B0604020202020204" pitchFamily="34" charset="0"/>
              <a:buChar char="•"/>
            </a:pPr>
            <a:r>
              <a:rPr lang="en-US" sz="1600" b="1" dirty="0"/>
              <a:t>Modern Era Federal Regulation:</a:t>
            </a:r>
            <a:r>
              <a:rPr lang="en-US" dirty="0"/>
              <a:t> </a:t>
            </a:r>
            <a:r>
              <a:rPr lang="en-US" sz="1300" dirty="0"/>
              <a:t>Additional Federal Statutes, such as the </a:t>
            </a:r>
            <a:r>
              <a:rPr lang="en-US" sz="1300" b="1" dirty="0"/>
              <a:t>Sarbanes-Oxley </a:t>
            </a:r>
            <a:r>
              <a:rPr lang="en-US" sz="1300" dirty="0"/>
              <a:t>corporate reform laws (2002), now require generally accepted accounting principles, corporate board financial rules and certain disclosure requirements for all publically traded companies. Moreover, with the passage of the </a:t>
            </a:r>
            <a:r>
              <a:rPr lang="en-US" sz="1300" b="1" dirty="0"/>
              <a:t>Dodd-Frank </a:t>
            </a:r>
            <a:r>
              <a:rPr lang="en-US" sz="1300" dirty="0"/>
              <a:t>law (2010), such federal regulations have become even more intrusive into the state domain. </a:t>
            </a:r>
            <a:endParaRPr lang="en-US" sz="1300" dirty="0">
              <a:latin typeface="Arial" pitchFamily="34" charset="0"/>
            </a:endParaRPr>
          </a:p>
        </p:txBody>
      </p:sp>
    </p:spTree>
    <p:extLst>
      <p:ext uri="{BB962C8B-B14F-4D97-AF65-F5344CB8AC3E}">
        <p14:creationId xmlns:p14="http://schemas.microsoft.com/office/powerpoint/2010/main" val="980317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838200"/>
            <a:ext cx="8839200" cy="5930854"/>
          </a:xfrm>
          <a:prstGeom prst="rect">
            <a:avLst/>
          </a:prstGeom>
        </p:spPr>
        <p:txBody>
          <a:bodyPr>
            <a:spAutoFit/>
          </a:bodyPr>
          <a:lstStyle/>
          <a:p>
            <a:pPr marL="342900" indent="-342900" algn="ctr">
              <a:spcBef>
                <a:spcPts val="0"/>
              </a:spcBef>
              <a:defRPr/>
            </a:pPr>
            <a:r>
              <a:rPr lang="en-US" sz="3600" b="1" dirty="0">
                <a:solidFill>
                  <a:srgbClr val="0033CC"/>
                </a:solidFill>
              </a:rPr>
              <a:t>The Nature of Corporations</a:t>
            </a:r>
          </a:p>
          <a:p>
            <a:pPr marL="342900" indent="-342900" algn="ctr">
              <a:spcBef>
                <a:spcPts val="0"/>
              </a:spcBef>
              <a:defRPr/>
            </a:pPr>
            <a:r>
              <a:rPr lang="en-US" sz="2800" b="1" i="1" dirty="0">
                <a:solidFill>
                  <a:srgbClr val="006600"/>
                </a:solidFill>
              </a:rPr>
              <a:t>Definitions</a:t>
            </a:r>
          </a:p>
          <a:p>
            <a:pPr>
              <a:spcBef>
                <a:spcPts val="0"/>
              </a:spcBef>
              <a:defRPr/>
            </a:pPr>
            <a:endParaRPr lang="en-US" sz="400" b="1" dirty="0">
              <a:solidFill>
                <a:schemeClr val="accent1">
                  <a:lumMod val="25000"/>
                </a:schemeClr>
              </a:solidFill>
              <a:latin typeface="Arial" pitchFamily="34" charset="0"/>
            </a:endParaRPr>
          </a:p>
          <a:p>
            <a:pPr marL="342900" indent="-342900">
              <a:spcBef>
                <a:spcPts val="0"/>
              </a:spcBef>
              <a:defRPr/>
            </a:pPr>
            <a:r>
              <a:rPr lang="en-US" sz="2200" b="1" dirty="0">
                <a:solidFill>
                  <a:srgbClr val="C00000"/>
                </a:solidFill>
                <a:latin typeface="Arial" pitchFamily="34" charset="0"/>
              </a:rPr>
              <a:t>     A. Types of Business Organizations</a:t>
            </a:r>
            <a:endParaRPr lang="en-US" sz="400" b="1" dirty="0">
              <a:solidFill>
                <a:srgbClr val="C00000"/>
              </a:solidFill>
              <a:latin typeface="Arial" pitchFamily="34" charset="0"/>
            </a:endParaRPr>
          </a:p>
          <a:p>
            <a:pPr marL="342900" indent="-342900">
              <a:spcBef>
                <a:spcPts val="0"/>
              </a:spcBef>
              <a:defRPr/>
            </a:pPr>
            <a:r>
              <a:rPr lang="en-US" sz="2000" b="1" dirty="0">
                <a:solidFill>
                  <a:schemeClr val="accent1">
                    <a:lumMod val="25000"/>
                  </a:schemeClr>
                </a:solidFill>
                <a:latin typeface="Arial" pitchFamily="34" charset="0"/>
              </a:rPr>
              <a:t>		- Individual (Sole) Proprietorships</a:t>
            </a:r>
          </a:p>
          <a:p>
            <a:pPr marL="342900" indent="-342900">
              <a:spcBef>
                <a:spcPts val="0"/>
              </a:spcBef>
              <a:defRPr/>
            </a:pPr>
            <a:r>
              <a:rPr lang="en-US" sz="2000" b="1" dirty="0">
                <a:solidFill>
                  <a:schemeClr val="accent1">
                    <a:lumMod val="25000"/>
                  </a:schemeClr>
                </a:solidFill>
                <a:latin typeface="Arial" pitchFamily="34" charset="0"/>
              </a:rPr>
              <a:t>		- Partnerships</a:t>
            </a:r>
          </a:p>
          <a:p>
            <a:pPr marL="342900" indent="-342900">
              <a:spcBef>
                <a:spcPts val="0"/>
              </a:spcBef>
              <a:defRPr/>
            </a:pPr>
            <a:r>
              <a:rPr lang="en-US" sz="2000" b="1" dirty="0">
                <a:solidFill>
                  <a:schemeClr val="accent1">
                    <a:lumMod val="25000"/>
                  </a:schemeClr>
                </a:solidFill>
                <a:latin typeface="Arial" pitchFamily="34" charset="0"/>
              </a:rPr>
              <a:t>		- Corporations</a:t>
            </a:r>
          </a:p>
          <a:p>
            <a:pPr marL="342900" indent="-342900">
              <a:spcBef>
                <a:spcPts val="0"/>
              </a:spcBef>
              <a:defRPr/>
            </a:pPr>
            <a:r>
              <a:rPr lang="en-US" sz="2000" b="1" dirty="0">
                <a:latin typeface="Arial" pitchFamily="34" charset="0"/>
              </a:rPr>
              <a:t>		        	Business Corporations, </a:t>
            </a:r>
          </a:p>
          <a:p>
            <a:pPr marL="342900" indent="-342900">
              <a:spcBef>
                <a:spcPts val="0"/>
              </a:spcBef>
              <a:defRPr/>
            </a:pPr>
            <a:r>
              <a:rPr lang="en-US" sz="2000" b="1" dirty="0">
                <a:latin typeface="Arial" pitchFamily="34" charset="0"/>
              </a:rPr>
              <a:t>			Professional Corporations, </a:t>
            </a:r>
          </a:p>
          <a:p>
            <a:pPr marL="342900" indent="-342900">
              <a:spcBef>
                <a:spcPts val="0"/>
              </a:spcBef>
              <a:defRPr/>
            </a:pPr>
            <a:r>
              <a:rPr lang="en-US" sz="2000" b="1" dirty="0">
                <a:latin typeface="Arial" pitchFamily="34" charset="0"/>
              </a:rPr>
              <a:t>			Public Benefit Corporations, and</a:t>
            </a:r>
          </a:p>
          <a:p>
            <a:pPr marL="342900" indent="-342900">
              <a:spcBef>
                <a:spcPts val="0"/>
              </a:spcBef>
              <a:defRPr/>
            </a:pPr>
            <a:r>
              <a:rPr lang="en-US" sz="2000" b="1" dirty="0">
                <a:latin typeface="Arial" pitchFamily="34" charset="0"/>
              </a:rPr>
              <a:t>			Not for Profit Corporations </a:t>
            </a:r>
          </a:p>
          <a:p>
            <a:pPr marL="342900" indent="-342900">
              <a:spcBef>
                <a:spcPts val="0"/>
              </a:spcBef>
              <a:defRPr/>
            </a:pPr>
            <a:r>
              <a:rPr lang="en-US" sz="2000" b="1" dirty="0">
                <a:solidFill>
                  <a:schemeClr val="accent1">
                    <a:lumMod val="25000"/>
                  </a:schemeClr>
                </a:solidFill>
                <a:latin typeface="Arial" pitchFamily="34" charset="0"/>
              </a:rPr>
              <a:t>		- Limited Liability Companies</a:t>
            </a:r>
          </a:p>
          <a:p>
            <a:pPr marL="342900" indent="-342900">
              <a:spcBef>
                <a:spcPts val="0"/>
              </a:spcBef>
              <a:defRPr/>
            </a:pPr>
            <a:r>
              <a:rPr lang="en-US" sz="2000" b="1" dirty="0">
                <a:latin typeface="Arial" pitchFamily="34" charset="0"/>
              </a:rPr>
              <a:t>			L.L.C.’s and L.L.P’s</a:t>
            </a:r>
          </a:p>
          <a:p>
            <a:pPr marL="342900" indent="-342900">
              <a:spcBef>
                <a:spcPts val="0"/>
              </a:spcBef>
              <a:defRPr/>
            </a:pPr>
            <a:r>
              <a:rPr lang="en-US" sz="2000" b="1" dirty="0">
                <a:solidFill>
                  <a:schemeClr val="accent1">
                    <a:lumMod val="25000"/>
                  </a:schemeClr>
                </a:solidFill>
                <a:latin typeface="Arial" pitchFamily="34" charset="0"/>
              </a:rPr>
              <a:t>		- Organizations</a:t>
            </a:r>
          </a:p>
          <a:p>
            <a:pPr marL="342900" indent="-342900">
              <a:spcBef>
                <a:spcPts val="0"/>
              </a:spcBef>
              <a:defRPr/>
            </a:pPr>
            <a:r>
              <a:rPr lang="en-US" sz="2000" b="1" dirty="0">
                <a:solidFill>
                  <a:schemeClr val="accent1">
                    <a:lumMod val="25000"/>
                  </a:schemeClr>
                </a:solidFill>
                <a:latin typeface="Arial" pitchFamily="34" charset="0"/>
              </a:rPr>
              <a:t>             		</a:t>
            </a:r>
            <a:r>
              <a:rPr lang="en-US" sz="2000" b="1" dirty="0">
                <a:latin typeface="Arial" pitchFamily="34" charset="0"/>
              </a:rPr>
              <a:t>Joint Ventures, </a:t>
            </a:r>
          </a:p>
          <a:p>
            <a:pPr marL="342900" indent="-342900">
              <a:spcBef>
                <a:spcPts val="0"/>
              </a:spcBef>
              <a:defRPr/>
            </a:pPr>
            <a:r>
              <a:rPr lang="en-US" sz="2000" b="1" dirty="0">
                <a:latin typeface="Arial" pitchFamily="34" charset="0"/>
              </a:rPr>
              <a:t>			Unincorporated Associations, </a:t>
            </a:r>
          </a:p>
          <a:p>
            <a:pPr marL="342900" indent="-342900">
              <a:spcBef>
                <a:spcPts val="0"/>
              </a:spcBef>
              <a:defRPr/>
            </a:pPr>
            <a:r>
              <a:rPr lang="en-US" sz="2000" b="1" dirty="0">
                <a:latin typeface="Arial" pitchFamily="34" charset="0"/>
              </a:rPr>
              <a:t>			Co-operatives, and</a:t>
            </a:r>
          </a:p>
          <a:p>
            <a:pPr marL="342900" indent="-342900">
              <a:spcBef>
                <a:spcPts val="0"/>
              </a:spcBef>
              <a:defRPr/>
            </a:pPr>
            <a:r>
              <a:rPr lang="en-US" sz="2000" b="1" dirty="0">
                <a:latin typeface="Arial" pitchFamily="34" charset="0"/>
              </a:rPr>
              <a:t>			Franchises</a:t>
            </a:r>
            <a:endParaRPr lang="en-US" sz="2000" b="1" dirty="0">
              <a:solidFill>
                <a:schemeClr val="accent1">
                  <a:lumMod val="25000"/>
                </a:schemeClr>
              </a:solidFill>
              <a:latin typeface="Arial" pitchFamily="34" charset="0"/>
            </a:endParaRPr>
          </a:p>
        </p:txBody>
      </p:sp>
    </p:spTree>
    <p:extLst>
      <p:ext uri="{BB962C8B-B14F-4D97-AF65-F5344CB8AC3E}">
        <p14:creationId xmlns:p14="http://schemas.microsoft.com/office/powerpoint/2010/main" val="4268244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66800"/>
            <a:ext cx="8839200" cy="5558445"/>
          </a:xfrm>
          <a:prstGeom prst="rect">
            <a:avLst/>
          </a:prstGeom>
        </p:spPr>
        <p:txBody>
          <a:bodyPr>
            <a:spAutoFit/>
          </a:bodyPr>
          <a:lstStyle/>
          <a:p>
            <a:pPr marL="342900" indent="-342900" algn="ctr">
              <a:spcBef>
                <a:spcPts val="0"/>
              </a:spcBef>
              <a:defRPr/>
            </a:pPr>
            <a:r>
              <a:rPr lang="en-US" sz="3600" b="1" dirty="0">
                <a:solidFill>
                  <a:srgbClr val="0033CC"/>
                </a:solidFill>
              </a:rPr>
              <a:t>The Nature of Corporations</a:t>
            </a:r>
          </a:p>
          <a:p>
            <a:pPr marL="342900" indent="-342900" algn="ctr">
              <a:spcBef>
                <a:spcPts val="0"/>
              </a:spcBef>
              <a:defRPr/>
            </a:pPr>
            <a:r>
              <a:rPr lang="en-US" sz="2800" b="1" i="1" dirty="0">
                <a:solidFill>
                  <a:srgbClr val="006600"/>
                </a:solidFill>
              </a:rPr>
              <a:t>Definitions</a:t>
            </a:r>
          </a:p>
          <a:p>
            <a:pPr>
              <a:spcBef>
                <a:spcPts val="0"/>
              </a:spcBef>
              <a:defRPr/>
            </a:pPr>
            <a:endParaRPr lang="en-US" sz="400" b="1" dirty="0">
              <a:solidFill>
                <a:schemeClr val="accent1">
                  <a:lumMod val="25000"/>
                </a:schemeClr>
              </a:solidFill>
            </a:endParaRPr>
          </a:p>
          <a:p>
            <a:pPr>
              <a:spcBef>
                <a:spcPts val="0"/>
              </a:spcBef>
              <a:defRPr/>
            </a:pPr>
            <a:r>
              <a:rPr lang="en-US" sz="2200" b="1" dirty="0">
                <a:solidFill>
                  <a:srgbClr val="C00000"/>
                </a:solidFill>
              </a:rPr>
              <a:t>     B. Forms of Business Organizations</a:t>
            </a:r>
            <a:r>
              <a:rPr lang="en-US" sz="2400" dirty="0">
                <a:solidFill>
                  <a:srgbClr val="C00000"/>
                </a:solidFill>
              </a:rPr>
              <a:t> </a:t>
            </a:r>
          </a:p>
          <a:p>
            <a:pPr>
              <a:spcBef>
                <a:spcPts val="0"/>
              </a:spcBef>
              <a:defRPr/>
            </a:pPr>
            <a:r>
              <a:rPr lang="en-US" sz="2200" dirty="0"/>
              <a:t>	</a:t>
            </a:r>
            <a:r>
              <a:rPr lang="en-US" sz="2000" dirty="0"/>
              <a:t>• </a:t>
            </a:r>
            <a:r>
              <a:rPr lang="en-US" sz="2000" b="1" dirty="0"/>
              <a:t>The four principal forms of business organizations are: </a:t>
            </a:r>
          </a:p>
          <a:p>
            <a:pPr>
              <a:spcBef>
                <a:spcPts val="0"/>
              </a:spcBef>
              <a:defRPr/>
            </a:pPr>
            <a:r>
              <a:rPr lang="en-US" sz="2200" dirty="0"/>
              <a:t>		</a:t>
            </a:r>
            <a:r>
              <a:rPr lang="en-US" sz="2000" dirty="0"/>
              <a:t>– Sole Proprietorships, </a:t>
            </a:r>
          </a:p>
          <a:p>
            <a:pPr>
              <a:spcBef>
                <a:spcPts val="0"/>
              </a:spcBef>
              <a:defRPr/>
            </a:pPr>
            <a:r>
              <a:rPr lang="en-US" sz="2000" dirty="0"/>
              <a:t>		– Partnerships, </a:t>
            </a:r>
          </a:p>
          <a:p>
            <a:pPr>
              <a:spcBef>
                <a:spcPts val="0"/>
              </a:spcBef>
              <a:defRPr/>
            </a:pPr>
            <a:r>
              <a:rPr lang="en-US" sz="2000" dirty="0"/>
              <a:t>		– </a:t>
            </a:r>
            <a:r>
              <a:rPr lang="en-US" sz="2000" b="1" dirty="0"/>
              <a:t>Corporations,</a:t>
            </a:r>
            <a:r>
              <a:rPr lang="en-US" sz="2000" dirty="0"/>
              <a:t> and </a:t>
            </a:r>
          </a:p>
          <a:p>
            <a:pPr>
              <a:spcBef>
                <a:spcPts val="0"/>
              </a:spcBef>
              <a:defRPr/>
            </a:pPr>
            <a:r>
              <a:rPr lang="en-US" sz="2000" dirty="0"/>
              <a:t>		– LLP’s and LLC’s </a:t>
            </a:r>
          </a:p>
          <a:p>
            <a:pPr>
              <a:spcBef>
                <a:spcPts val="0"/>
              </a:spcBef>
              <a:defRPr/>
            </a:pPr>
            <a:endParaRPr lang="en-US" sz="1000" dirty="0"/>
          </a:p>
          <a:p>
            <a:pPr>
              <a:spcBef>
                <a:spcPts val="0"/>
              </a:spcBef>
              <a:defRPr/>
            </a:pPr>
            <a:r>
              <a:rPr lang="en-US" sz="2200" dirty="0"/>
              <a:t>	• </a:t>
            </a:r>
            <a:r>
              <a:rPr lang="en-US" sz="2000" b="1" dirty="0"/>
              <a:t>The selection of the form of organization is determined by: </a:t>
            </a:r>
          </a:p>
          <a:p>
            <a:pPr>
              <a:spcBef>
                <a:spcPts val="0"/>
              </a:spcBef>
              <a:defRPr/>
            </a:pPr>
            <a:r>
              <a:rPr lang="en-US" sz="2000" dirty="0"/>
              <a:t>		– Nature of the business, </a:t>
            </a:r>
          </a:p>
          <a:p>
            <a:pPr>
              <a:spcBef>
                <a:spcPts val="0"/>
              </a:spcBef>
              <a:defRPr/>
            </a:pPr>
            <a:r>
              <a:rPr lang="en-US" sz="2000" dirty="0"/>
              <a:t>		– Tax considerations, </a:t>
            </a:r>
          </a:p>
          <a:p>
            <a:pPr>
              <a:spcBef>
                <a:spcPts val="0"/>
              </a:spcBef>
              <a:defRPr/>
            </a:pPr>
            <a:r>
              <a:rPr lang="en-US" sz="2000" dirty="0"/>
              <a:t>		– Financial risk involved, </a:t>
            </a:r>
          </a:p>
          <a:p>
            <a:pPr>
              <a:spcBef>
                <a:spcPts val="0"/>
              </a:spcBef>
              <a:defRPr/>
            </a:pPr>
            <a:r>
              <a:rPr lang="en-US" sz="2000" dirty="0"/>
              <a:t>		– Importance of limited liability, and </a:t>
            </a:r>
          </a:p>
          <a:p>
            <a:pPr>
              <a:spcBef>
                <a:spcPts val="0"/>
              </a:spcBef>
              <a:defRPr/>
            </a:pPr>
            <a:r>
              <a:rPr lang="en-US" sz="2000" dirty="0"/>
              <a:t>		– The extent of management control desired.</a:t>
            </a:r>
          </a:p>
          <a:p>
            <a:pPr>
              <a:lnSpc>
                <a:spcPct val="85000"/>
              </a:lnSpc>
              <a:defRPr/>
            </a:pPr>
            <a:endParaRPr lang="en-US" sz="1000" dirty="0"/>
          </a:p>
          <a:p>
            <a:pPr>
              <a:lnSpc>
                <a:spcPct val="85000"/>
              </a:lnSpc>
              <a:defRPr/>
            </a:pPr>
            <a:r>
              <a:rPr lang="en-US" sz="2200" dirty="0"/>
              <a:t>	</a:t>
            </a:r>
            <a:endParaRPr lang="en-US" sz="1600" b="1" dirty="0"/>
          </a:p>
        </p:txBody>
      </p:sp>
    </p:spTree>
    <p:extLst>
      <p:ext uri="{BB962C8B-B14F-4D97-AF65-F5344CB8AC3E}">
        <p14:creationId xmlns:p14="http://schemas.microsoft.com/office/powerpoint/2010/main" val="360029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1000" y="914400"/>
            <a:ext cx="8305800" cy="5257800"/>
          </a:xfrm>
          <a:prstGeom prst="rect">
            <a:avLst/>
          </a:prstGeom>
          <a:noFill/>
          <a:ln w="9525">
            <a:noFill/>
            <a:miter lim="800000"/>
            <a:headEnd/>
            <a:tailEnd/>
          </a:ln>
        </p:spPr>
        <p:txBody>
          <a:bodyPr/>
          <a:lstStyle/>
          <a:p>
            <a:pPr marL="342900" indent="-342900" algn="ctr">
              <a:spcBef>
                <a:spcPts val="0"/>
              </a:spcBef>
              <a:defRPr/>
            </a:pPr>
            <a:r>
              <a:rPr lang="en-US" sz="3600" b="1" dirty="0">
                <a:solidFill>
                  <a:srgbClr val="0033CC"/>
                </a:solidFill>
              </a:rPr>
              <a:t>The Nature of Corporations</a:t>
            </a:r>
          </a:p>
          <a:p>
            <a:pPr marL="342900" indent="-342900" algn="ctr">
              <a:spcBef>
                <a:spcPts val="0"/>
              </a:spcBef>
              <a:defRPr/>
            </a:pPr>
            <a:r>
              <a:rPr lang="en-US" sz="2800" b="1" i="1" dirty="0">
                <a:solidFill>
                  <a:srgbClr val="006600"/>
                </a:solidFill>
              </a:rPr>
              <a:t>Definitions</a:t>
            </a:r>
          </a:p>
          <a:p>
            <a:pPr marL="342900" indent="-342900" algn="ctr">
              <a:spcBef>
                <a:spcPts val="0"/>
              </a:spcBef>
              <a:defRPr/>
            </a:pPr>
            <a:endParaRPr lang="en-US" sz="1000" b="1" i="1" dirty="0">
              <a:solidFill>
                <a:srgbClr val="006600"/>
              </a:solidFill>
            </a:endParaRPr>
          </a:p>
          <a:p>
            <a:pPr>
              <a:spcBef>
                <a:spcPts val="0"/>
              </a:spcBef>
              <a:defRPr/>
            </a:pPr>
            <a:r>
              <a:rPr lang="en-US" sz="2200" b="1" dirty="0">
                <a:solidFill>
                  <a:srgbClr val="C00000"/>
                </a:solidFill>
              </a:rPr>
              <a:t>     B. Forms of Business Organizations</a:t>
            </a:r>
            <a:r>
              <a:rPr lang="en-US" sz="2200" dirty="0">
                <a:solidFill>
                  <a:srgbClr val="C00000"/>
                </a:solidFill>
              </a:rPr>
              <a:t> </a:t>
            </a:r>
          </a:p>
          <a:p>
            <a:pPr marL="342900" indent="-342900" eaLnBrk="0" hangingPunct="0">
              <a:lnSpc>
                <a:spcPct val="90000"/>
              </a:lnSpc>
              <a:spcBef>
                <a:spcPct val="20000"/>
              </a:spcBef>
              <a:buFontTx/>
              <a:buChar char="•"/>
              <a:defRPr/>
            </a:pPr>
            <a:r>
              <a:rPr lang="en-US" sz="2000" b="1" kern="0" dirty="0">
                <a:solidFill>
                  <a:srgbClr val="0033CC"/>
                </a:solidFill>
                <a:latin typeface="+mn-lt"/>
              </a:rPr>
              <a:t>Private Corporations</a:t>
            </a:r>
          </a:p>
          <a:p>
            <a:pPr marL="800100" lvl="1" indent="-342900" eaLnBrk="0" hangingPunct="0">
              <a:lnSpc>
                <a:spcPct val="90000"/>
              </a:lnSpc>
              <a:spcBef>
                <a:spcPct val="20000"/>
              </a:spcBef>
              <a:buFontTx/>
              <a:buChar char="•"/>
              <a:defRPr/>
            </a:pPr>
            <a:r>
              <a:rPr lang="en-US" sz="2000" b="1" i="1" kern="0" dirty="0">
                <a:solidFill>
                  <a:schemeClr val="accent1">
                    <a:lumMod val="25000"/>
                  </a:schemeClr>
                </a:solidFill>
                <a:latin typeface="+mn-lt"/>
              </a:rPr>
              <a:t>Business Corporations</a:t>
            </a:r>
          </a:p>
          <a:p>
            <a:pPr marL="1257300" lvl="2" indent="-342900" eaLnBrk="0" hangingPunct="0">
              <a:lnSpc>
                <a:spcPct val="90000"/>
              </a:lnSpc>
              <a:spcBef>
                <a:spcPct val="20000"/>
              </a:spcBef>
              <a:buFontTx/>
              <a:buChar char="•"/>
              <a:defRPr/>
            </a:pPr>
            <a:r>
              <a:rPr lang="en-US" sz="2000" b="1" i="1" kern="0" dirty="0">
                <a:latin typeface="+mn-lt"/>
              </a:rPr>
              <a:t>Foreign / Domestic</a:t>
            </a:r>
          </a:p>
          <a:p>
            <a:pPr marL="1257300" lvl="2" indent="-342900" eaLnBrk="0" hangingPunct="0">
              <a:lnSpc>
                <a:spcPct val="90000"/>
              </a:lnSpc>
              <a:spcBef>
                <a:spcPct val="20000"/>
              </a:spcBef>
              <a:buFontTx/>
              <a:buChar char="•"/>
              <a:defRPr/>
            </a:pPr>
            <a:r>
              <a:rPr lang="en-US" sz="2000" b="1" i="1" kern="0" dirty="0">
                <a:latin typeface="+mn-lt"/>
              </a:rPr>
              <a:t>Close / Publically Traded</a:t>
            </a:r>
          </a:p>
          <a:p>
            <a:pPr marL="800100" lvl="1" indent="-342900" eaLnBrk="0" hangingPunct="0">
              <a:lnSpc>
                <a:spcPct val="90000"/>
              </a:lnSpc>
              <a:spcBef>
                <a:spcPct val="20000"/>
              </a:spcBef>
              <a:buFontTx/>
              <a:buChar char="•"/>
              <a:defRPr/>
            </a:pPr>
            <a:r>
              <a:rPr lang="en-US" sz="2000" b="1" i="1" kern="0" dirty="0">
                <a:solidFill>
                  <a:schemeClr val="accent1">
                    <a:lumMod val="25000"/>
                  </a:schemeClr>
                </a:solidFill>
                <a:latin typeface="+mn-lt"/>
              </a:rPr>
              <a:t>Professional Corporations</a:t>
            </a:r>
          </a:p>
          <a:p>
            <a:pPr marL="800100" lvl="1" indent="-342900" eaLnBrk="0" hangingPunct="0">
              <a:lnSpc>
                <a:spcPct val="90000"/>
              </a:lnSpc>
              <a:spcBef>
                <a:spcPct val="20000"/>
              </a:spcBef>
              <a:buFontTx/>
              <a:buChar char="•"/>
              <a:defRPr/>
            </a:pPr>
            <a:r>
              <a:rPr lang="en-US" sz="2000" b="1" i="1" kern="0" dirty="0">
                <a:solidFill>
                  <a:schemeClr val="accent1">
                    <a:lumMod val="25000"/>
                  </a:schemeClr>
                </a:solidFill>
                <a:latin typeface="+mn-lt"/>
              </a:rPr>
              <a:t>Subchapter S Corporations</a:t>
            </a:r>
          </a:p>
          <a:p>
            <a:pPr marL="342900" indent="-342900" eaLnBrk="0" hangingPunct="0">
              <a:lnSpc>
                <a:spcPct val="90000"/>
              </a:lnSpc>
              <a:spcBef>
                <a:spcPct val="20000"/>
              </a:spcBef>
              <a:buFontTx/>
              <a:buChar char="•"/>
              <a:defRPr/>
            </a:pPr>
            <a:r>
              <a:rPr lang="en-US" sz="2000" b="1" kern="0" dirty="0">
                <a:solidFill>
                  <a:srgbClr val="0033CC"/>
                </a:solidFill>
                <a:latin typeface="+mn-lt"/>
              </a:rPr>
              <a:t>Public Corporations</a:t>
            </a:r>
          </a:p>
          <a:p>
            <a:pPr marL="800100" lvl="1" indent="-342900" eaLnBrk="0" hangingPunct="0">
              <a:lnSpc>
                <a:spcPct val="90000"/>
              </a:lnSpc>
              <a:spcBef>
                <a:spcPct val="20000"/>
              </a:spcBef>
              <a:buFontTx/>
              <a:buChar char="•"/>
              <a:defRPr/>
            </a:pPr>
            <a:r>
              <a:rPr lang="en-US" sz="2000" b="1" i="1" kern="0" dirty="0">
                <a:solidFill>
                  <a:schemeClr val="accent1">
                    <a:lumMod val="25000"/>
                  </a:schemeClr>
                </a:solidFill>
              </a:rPr>
              <a:t>Public Benefit Corporations</a:t>
            </a:r>
          </a:p>
          <a:p>
            <a:pPr marL="1257300" lvl="2" indent="-342900" eaLnBrk="0" hangingPunct="0">
              <a:lnSpc>
                <a:spcPct val="90000"/>
              </a:lnSpc>
              <a:spcBef>
                <a:spcPct val="20000"/>
              </a:spcBef>
              <a:buFontTx/>
              <a:buChar char="•"/>
              <a:defRPr/>
            </a:pPr>
            <a:r>
              <a:rPr lang="en-US" sz="2000" b="1" i="1" kern="0" dirty="0"/>
              <a:t>Public Authorities</a:t>
            </a:r>
          </a:p>
          <a:p>
            <a:pPr marL="800100" lvl="1" indent="-342900" eaLnBrk="0" hangingPunct="0">
              <a:lnSpc>
                <a:spcPct val="90000"/>
              </a:lnSpc>
              <a:spcBef>
                <a:spcPct val="20000"/>
              </a:spcBef>
              <a:buFontTx/>
              <a:buChar char="•"/>
              <a:defRPr/>
            </a:pPr>
            <a:r>
              <a:rPr lang="en-US" sz="2000" b="1" i="1" kern="0" dirty="0">
                <a:solidFill>
                  <a:schemeClr val="accent1">
                    <a:lumMod val="25000"/>
                  </a:schemeClr>
                </a:solidFill>
              </a:rPr>
              <a:t>Municipalities</a:t>
            </a:r>
            <a:endParaRPr lang="en-US" sz="2000" b="1" kern="0" dirty="0">
              <a:solidFill>
                <a:srgbClr val="0033CC"/>
              </a:solidFill>
              <a:latin typeface="+mn-lt"/>
            </a:endParaRPr>
          </a:p>
          <a:p>
            <a:pPr marL="342900" indent="-342900" eaLnBrk="0" hangingPunct="0">
              <a:lnSpc>
                <a:spcPct val="90000"/>
              </a:lnSpc>
              <a:spcBef>
                <a:spcPct val="20000"/>
              </a:spcBef>
              <a:buFontTx/>
              <a:buChar char="•"/>
              <a:defRPr/>
            </a:pPr>
            <a:r>
              <a:rPr lang="en-US" sz="2000" b="1" kern="0" dirty="0">
                <a:solidFill>
                  <a:srgbClr val="0033CC"/>
                </a:solidFill>
                <a:latin typeface="+mn-lt"/>
              </a:rPr>
              <a:t>Not- for – Profit Corporations</a:t>
            </a:r>
          </a:p>
        </p:txBody>
      </p:sp>
    </p:spTree>
    <p:extLst>
      <p:ext uri="{BB962C8B-B14F-4D97-AF65-F5344CB8AC3E}">
        <p14:creationId xmlns:p14="http://schemas.microsoft.com/office/powerpoint/2010/main" val="276965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446417" y="914400"/>
            <a:ext cx="8458200" cy="5715000"/>
          </a:xfrm>
          <a:prstGeom prst="rect">
            <a:avLst/>
          </a:prstGeom>
          <a:noFill/>
          <a:ln w="9525">
            <a:noFill/>
            <a:miter lim="800000"/>
            <a:headEnd/>
            <a:tailEnd/>
          </a:ln>
        </p:spPr>
      </p:pic>
      <p:sp>
        <p:nvSpPr>
          <p:cNvPr id="4" name="Slide Number Placeholder 3"/>
          <p:cNvSpPr>
            <a:spLocks noGrp="1"/>
          </p:cNvSpPr>
          <p:nvPr>
            <p:ph type="sldNum" sz="quarter" idx="4294967295"/>
          </p:nvPr>
        </p:nvSpPr>
        <p:spPr/>
        <p:txBody>
          <a:bodyPr/>
          <a:lstStyle/>
          <a:p>
            <a:pPr>
              <a:defRPr/>
            </a:pPr>
            <a:fld id="{BF9E4174-A6D1-4830-B2F8-450508E6994C}" type="slidenum">
              <a:rPr lang="en-US" smtClean="0"/>
              <a:pPr>
                <a:defRPr/>
              </a:pPr>
              <a:t>2</a:t>
            </a:fld>
            <a:endParaRPr lang="en-US"/>
          </a:p>
        </p:txBody>
      </p:sp>
      <p:sp>
        <p:nvSpPr>
          <p:cNvPr id="6" name="TextBox 5">
            <a:extLst>
              <a:ext uri="{FF2B5EF4-FFF2-40B4-BE49-F238E27FC236}">
                <a16:creationId xmlns:a16="http://schemas.microsoft.com/office/drawing/2014/main" id="{9873F149-39A9-4965-8ADD-7464D692DBD9}"/>
              </a:ext>
            </a:extLst>
          </p:cNvPr>
          <p:cNvSpPr txBox="1"/>
          <p:nvPr/>
        </p:nvSpPr>
        <p:spPr>
          <a:xfrm>
            <a:off x="838200" y="1600201"/>
            <a:ext cx="7543800" cy="4215000"/>
          </a:xfrm>
          <a:prstGeom prst="rect">
            <a:avLst/>
          </a:prstGeom>
          <a:solidFill>
            <a:schemeClr val="accent3"/>
          </a:solidFill>
        </p:spPr>
        <p:txBody>
          <a:bodyPr wrap="square">
            <a:spAutoFit/>
          </a:bodyPr>
          <a:lstStyle/>
          <a:p>
            <a:pPr>
              <a:lnSpc>
                <a:spcPct val="95000"/>
              </a:lnSpc>
              <a:defRPr/>
            </a:pPr>
            <a:r>
              <a:rPr lang="en-US" sz="3200" b="1" dirty="0"/>
              <a:t>Last Time – We Spoke About:</a:t>
            </a:r>
          </a:p>
          <a:p>
            <a:pPr>
              <a:lnSpc>
                <a:spcPct val="95000"/>
              </a:lnSpc>
              <a:defRPr/>
            </a:pPr>
            <a:endParaRPr lang="en-US" sz="600" b="1" dirty="0"/>
          </a:p>
          <a:p>
            <a:pPr>
              <a:lnSpc>
                <a:spcPct val="95000"/>
              </a:lnSpc>
              <a:buFont typeface="Arial" pitchFamily="34" charset="0"/>
              <a:buChar char="•"/>
              <a:defRPr/>
            </a:pPr>
            <a:r>
              <a:rPr lang="en-US" sz="1600" b="1" dirty="0">
                <a:solidFill>
                  <a:srgbClr val="002060"/>
                </a:solidFill>
              </a:rPr>
              <a:t> Website: </a:t>
            </a:r>
            <a:r>
              <a:rPr lang="en-US" sz="1600" b="1" dirty="0">
                <a:solidFill>
                  <a:srgbClr val="C00000"/>
                </a:solidFill>
              </a:rPr>
              <a:t>www.bobfarley.us</a:t>
            </a:r>
            <a:r>
              <a:rPr lang="en-US" sz="1600" b="1" dirty="0">
                <a:solidFill>
                  <a:srgbClr val="002060"/>
                </a:solidFill>
              </a:rPr>
              <a:t> </a:t>
            </a:r>
            <a:endParaRPr lang="en-US" sz="1600" b="1" dirty="0">
              <a:solidFill>
                <a:srgbClr val="C00000"/>
              </a:solidFill>
            </a:endParaRP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Your Biography: </a:t>
            </a:r>
            <a:r>
              <a:rPr lang="en-US" sz="1600" b="1" dirty="0">
                <a:solidFill>
                  <a:srgbClr val="C00000"/>
                </a:solidFill>
              </a:rPr>
              <a:t>If you haven’t already, please hand it in.</a:t>
            </a: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Class Schedule: </a:t>
            </a:r>
          </a:p>
          <a:p>
            <a:pPr>
              <a:lnSpc>
                <a:spcPct val="95000"/>
              </a:lnSpc>
              <a:defRPr/>
            </a:pPr>
            <a:r>
              <a:rPr lang="en-US" sz="1600" b="1" i="1" dirty="0">
                <a:solidFill>
                  <a:srgbClr val="002060"/>
                </a:solidFill>
              </a:rPr>
              <a:t>   </a:t>
            </a:r>
            <a:r>
              <a:rPr lang="en-US" sz="1600" b="1" i="1" dirty="0">
                <a:solidFill>
                  <a:srgbClr val="C00000"/>
                </a:solidFill>
              </a:rPr>
              <a:t>http:/www.bobfarley.us/300lawclasses/350corporationlaw/schedule.pdf</a:t>
            </a:r>
          </a:p>
          <a:p>
            <a:pPr>
              <a:lnSpc>
                <a:spcPct val="95000"/>
              </a:lnSpc>
              <a:buFont typeface="Arial" pitchFamily="34" charset="0"/>
              <a:buChar char="•"/>
              <a:defRPr/>
            </a:pPr>
            <a:endParaRPr lang="en-US" sz="500" b="1" i="1" dirty="0">
              <a:solidFill>
                <a:srgbClr val="C00000"/>
              </a:solidFill>
            </a:endParaRPr>
          </a:p>
          <a:p>
            <a:pPr>
              <a:lnSpc>
                <a:spcPct val="95000"/>
              </a:lnSpc>
              <a:buFont typeface="Arial" pitchFamily="34" charset="0"/>
              <a:buChar char="•"/>
              <a:defRPr/>
            </a:pPr>
            <a:r>
              <a:rPr lang="en-US" sz="1600" b="1" dirty="0">
                <a:solidFill>
                  <a:srgbClr val="002060"/>
                </a:solidFill>
              </a:rPr>
              <a:t> Class Syllabus:</a:t>
            </a:r>
          </a:p>
          <a:p>
            <a:pPr>
              <a:lnSpc>
                <a:spcPct val="95000"/>
              </a:lnSpc>
              <a:defRPr/>
            </a:pPr>
            <a:r>
              <a:rPr lang="en-US" sz="1600" b="1" dirty="0">
                <a:solidFill>
                  <a:srgbClr val="002060"/>
                </a:solidFill>
              </a:rPr>
              <a:t> </a:t>
            </a:r>
            <a:r>
              <a:rPr lang="en-US" sz="1600" b="1" i="1" dirty="0">
                <a:solidFill>
                  <a:srgbClr val="002060"/>
                </a:solidFill>
              </a:rPr>
              <a:t> </a:t>
            </a:r>
            <a:r>
              <a:rPr lang="en-US" sz="1600" b="1" i="1" dirty="0">
                <a:solidFill>
                  <a:srgbClr val="C00000"/>
                </a:solidFill>
              </a:rPr>
              <a:t>http:/www.bobfarley.us/300lawclasses/350corporationlaw/syllabus.pdf</a:t>
            </a:r>
            <a:r>
              <a:rPr lang="en-US" sz="1600" b="1" dirty="0">
                <a:solidFill>
                  <a:srgbClr val="002060"/>
                </a:solidFill>
              </a:rPr>
              <a:t> </a:t>
            </a:r>
          </a:p>
          <a:p>
            <a:pPr>
              <a:lnSpc>
                <a:spcPct val="95000"/>
              </a:lnSpc>
              <a:buFont typeface="Arial" pitchFamily="34" charset="0"/>
              <a:buChar char="•"/>
              <a:defRPr/>
            </a:pPr>
            <a:endParaRPr lang="en-US" sz="500" b="1" dirty="0">
              <a:solidFill>
                <a:srgbClr val="002060"/>
              </a:solidFill>
            </a:endParaRPr>
          </a:p>
          <a:p>
            <a:pPr algn="just">
              <a:lnSpc>
                <a:spcPct val="95000"/>
              </a:lnSpc>
              <a:buFont typeface="Arial" pitchFamily="34" charset="0"/>
              <a:buChar char="•"/>
              <a:defRPr/>
            </a:pPr>
            <a:r>
              <a:rPr lang="en-US" sz="1600" b="1" dirty="0">
                <a:solidFill>
                  <a:srgbClr val="002060"/>
                </a:solidFill>
              </a:rPr>
              <a:t> Class Format and Grading Information: </a:t>
            </a:r>
          </a:p>
          <a:p>
            <a:pPr algn="just">
              <a:lnSpc>
                <a:spcPct val="95000"/>
              </a:lnSpc>
              <a:defRPr/>
            </a:pPr>
            <a:r>
              <a:rPr lang="en-US" sz="1600" b="1" i="1" dirty="0">
                <a:solidFill>
                  <a:srgbClr val="002060"/>
                </a:solidFill>
              </a:rPr>
              <a:t>  </a:t>
            </a:r>
            <a:r>
              <a:rPr lang="en-US" sz="1600" b="1" i="1" dirty="0">
                <a:solidFill>
                  <a:srgbClr val="C00000"/>
                </a:solidFill>
              </a:rPr>
              <a:t>http:/www.bobfarley.us/300lawclasses/350corporationlaw/format.pdf</a:t>
            </a:r>
          </a:p>
          <a:p>
            <a:pPr algn="just">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Contact Us:</a:t>
            </a:r>
          </a:p>
          <a:p>
            <a:pPr marL="117475" algn="just">
              <a:lnSpc>
                <a:spcPct val="95000"/>
              </a:lnSpc>
              <a:buFont typeface="Wingdings" pitchFamily="2" charset="2"/>
              <a:buChar char="Ø"/>
              <a:defRPr/>
            </a:pPr>
            <a:r>
              <a:rPr lang="en-US" sz="1400" b="1" dirty="0">
                <a:solidFill>
                  <a:srgbClr val="C00000"/>
                </a:solidFill>
              </a:rPr>
              <a:t> Email – bobfarley@bobfarley.us</a:t>
            </a:r>
          </a:p>
          <a:p>
            <a:pPr marL="117475" algn="just">
              <a:lnSpc>
                <a:spcPct val="95000"/>
              </a:lnSpc>
              <a:buFont typeface="Wingdings" pitchFamily="2" charset="2"/>
              <a:buChar char="Ø"/>
              <a:defRPr/>
            </a:pPr>
            <a:r>
              <a:rPr lang="en-US" sz="1400" b="1" dirty="0">
                <a:solidFill>
                  <a:srgbClr val="C00000"/>
                </a:solidFill>
              </a:rPr>
              <a:t> Phone/Text – (518) 986-2037</a:t>
            </a:r>
          </a:p>
          <a:p>
            <a:pPr marL="117475" algn="just">
              <a:lnSpc>
                <a:spcPct val="95000"/>
              </a:lnSpc>
              <a:buFont typeface="Wingdings" pitchFamily="2" charset="2"/>
              <a:buChar char="Ø"/>
              <a:defRPr/>
            </a:pPr>
            <a:r>
              <a:rPr lang="en-US" sz="1400" b="1" dirty="0">
                <a:solidFill>
                  <a:srgbClr val="C00000"/>
                </a:solidFill>
              </a:rPr>
              <a:t> In Person – By Appointment</a:t>
            </a:r>
          </a:p>
          <a:p>
            <a:pPr marL="117475" algn="just">
              <a:lnSpc>
                <a:spcPct val="95000"/>
              </a:lnSpc>
              <a:buFont typeface="Wingdings" pitchFamily="2" charset="2"/>
              <a:buChar char="Ø"/>
              <a:defRPr/>
            </a:pPr>
            <a:endParaRPr lang="en-US" sz="1400" b="1" dirty="0">
              <a:solidFill>
                <a:srgbClr val="C00000"/>
              </a:solidFill>
            </a:endParaRPr>
          </a:p>
          <a:p>
            <a:pPr marL="117475" algn="just">
              <a:lnSpc>
                <a:spcPct val="95000"/>
              </a:lnSpc>
              <a:buFont typeface="Wingdings" pitchFamily="2" charset="2"/>
              <a:buChar char="Ø"/>
              <a:defRPr/>
            </a:pPr>
            <a:endParaRPr lang="en-US" sz="1400" b="1" dirty="0">
              <a:solidFill>
                <a:srgbClr val="C00000"/>
              </a:solidFill>
            </a:endParaRPr>
          </a:p>
          <a:p>
            <a:pPr marL="117475" algn="just">
              <a:lnSpc>
                <a:spcPct val="95000"/>
              </a:lnSpc>
              <a:buFont typeface="Wingdings" pitchFamily="2" charset="2"/>
              <a:buChar char="Ø"/>
              <a:defRPr/>
            </a:pPr>
            <a:endParaRPr lang="en-US" sz="500" b="1" dirty="0">
              <a:solidFill>
                <a:srgbClr val="002060"/>
              </a:solidFill>
            </a:endParaRPr>
          </a:p>
        </p:txBody>
      </p:sp>
    </p:spTree>
    <p:extLst>
      <p:ext uri="{BB962C8B-B14F-4D97-AF65-F5344CB8AC3E}">
        <p14:creationId xmlns:p14="http://schemas.microsoft.com/office/powerpoint/2010/main" val="3523093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1000" y="838200"/>
            <a:ext cx="8534400" cy="5181600"/>
          </a:xfrm>
          <a:prstGeom prst="rect">
            <a:avLst/>
          </a:prstGeom>
          <a:noFill/>
          <a:ln w="9525">
            <a:noFill/>
            <a:miter lim="800000"/>
            <a:headEnd/>
            <a:tailEnd/>
          </a:ln>
        </p:spPr>
        <p:txBody>
          <a:bodyPr/>
          <a:lstStyle/>
          <a:p>
            <a:pPr marL="342900" indent="-342900" algn="ctr">
              <a:spcBef>
                <a:spcPts val="0"/>
              </a:spcBef>
              <a:defRPr/>
            </a:pPr>
            <a:r>
              <a:rPr lang="en-US" sz="3600" b="1" dirty="0">
                <a:solidFill>
                  <a:srgbClr val="0033CC"/>
                </a:solidFill>
              </a:rPr>
              <a:t>The Nature of Corporations</a:t>
            </a:r>
          </a:p>
          <a:p>
            <a:pPr marL="342900" indent="-342900" algn="ctr">
              <a:spcBef>
                <a:spcPts val="0"/>
              </a:spcBef>
              <a:defRPr/>
            </a:pPr>
            <a:r>
              <a:rPr lang="en-US" sz="2800" b="1" i="1" dirty="0">
                <a:solidFill>
                  <a:srgbClr val="006600"/>
                </a:solidFill>
              </a:rPr>
              <a:t>Definitions</a:t>
            </a:r>
          </a:p>
          <a:p>
            <a:pPr marL="342900" indent="-342900" algn="ctr">
              <a:spcBef>
                <a:spcPts val="0"/>
              </a:spcBef>
              <a:defRPr/>
            </a:pPr>
            <a:endParaRPr lang="en-US" sz="700" b="1" i="1" dirty="0">
              <a:solidFill>
                <a:srgbClr val="006600"/>
              </a:solidFill>
            </a:endParaRPr>
          </a:p>
          <a:p>
            <a:pPr>
              <a:spcBef>
                <a:spcPts val="0"/>
              </a:spcBef>
              <a:defRPr/>
            </a:pPr>
            <a:r>
              <a:rPr lang="en-US" sz="2200" b="1" dirty="0">
                <a:solidFill>
                  <a:srgbClr val="C00000"/>
                </a:solidFill>
              </a:rPr>
              <a:t>     C. Corporation Defined</a:t>
            </a:r>
            <a:endParaRPr lang="en-US" sz="2200" dirty="0">
              <a:solidFill>
                <a:srgbClr val="C00000"/>
              </a:solidFill>
            </a:endParaRPr>
          </a:p>
          <a:p>
            <a:pPr marL="342900" indent="-342900" eaLnBrk="0" hangingPunct="0">
              <a:lnSpc>
                <a:spcPct val="90000"/>
              </a:lnSpc>
              <a:spcBef>
                <a:spcPct val="20000"/>
              </a:spcBef>
              <a:buFontTx/>
              <a:buChar char="•"/>
              <a:defRPr/>
            </a:pPr>
            <a:r>
              <a:rPr lang="en-US" sz="2400" kern="0" dirty="0">
                <a:latin typeface="+mn-lt"/>
              </a:rPr>
              <a:t>Black’s Law Dictionary defines a</a:t>
            </a:r>
          </a:p>
          <a:p>
            <a:pPr marL="342900" indent="-342900" eaLnBrk="0" hangingPunct="0">
              <a:lnSpc>
                <a:spcPct val="90000"/>
              </a:lnSpc>
              <a:spcBef>
                <a:spcPct val="20000"/>
              </a:spcBef>
              <a:defRPr/>
            </a:pPr>
            <a:r>
              <a:rPr lang="en-US" sz="2800" kern="0" dirty="0">
                <a:solidFill>
                  <a:srgbClr val="0033CC"/>
                </a:solidFill>
                <a:latin typeface="+mn-lt"/>
              </a:rPr>
              <a:t>    </a:t>
            </a:r>
            <a:r>
              <a:rPr lang="en-US" sz="2800" b="1" i="1" kern="0" dirty="0">
                <a:solidFill>
                  <a:srgbClr val="0033CC"/>
                </a:solidFill>
                <a:latin typeface="+mn-lt"/>
              </a:rPr>
              <a:t>Corporation</a:t>
            </a:r>
            <a:r>
              <a:rPr lang="en-US" sz="2800" b="1" kern="0" dirty="0">
                <a:solidFill>
                  <a:srgbClr val="0033CC"/>
                </a:solidFill>
                <a:latin typeface="+mn-lt"/>
              </a:rPr>
              <a:t> </a:t>
            </a:r>
            <a:r>
              <a:rPr lang="en-US" sz="2800" kern="0" dirty="0">
                <a:latin typeface="+mn-lt"/>
              </a:rPr>
              <a:t>as:</a:t>
            </a:r>
          </a:p>
          <a:p>
            <a:pPr marL="342900" indent="-342900" eaLnBrk="0" hangingPunct="0">
              <a:lnSpc>
                <a:spcPct val="90000"/>
              </a:lnSpc>
              <a:spcBef>
                <a:spcPct val="20000"/>
              </a:spcBef>
              <a:defRPr/>
            </a:pPr>
            <a:endParaRPr lang="en-US" sz="700" kern="0" dirty="0">
              <a:latin typeface="+mn-lt"/>
            </a:endParaRPr>
          </a:p>
          <a:p>
            <a:pPr marL="342900" indent="-342900" eaLnBrk="0" hangingPunct="0">
              <a:lnSpc>
                <a:spcPct val="90000"/>
              </a:lnSpc>
              <a:spcBef>
                <a:spcPct val="20000"/>
              </a:spcBef>
              <a:defRPr/>
            </a:pPr>
            <a:r>
              <a:rPr lang="en-US" kern="0" dirty="0">
                <a:latin typeface="+mn-lt"/>
              </a:rPr>
              <a:t>    </a:t>
            </a:r>
            <a:r>
              <a:rPr lang="en-US" b="1" i="1" kern="0" dirty="0">
                <a:latin typeface="+mn-lt"/>
              </a:rPr>
              <a:t>“An </a:t>
            </a:r>
            <a:r>
              <a:rPr lang="en-US" b="1" i="1" kern="0" dirty="0">
                <a:solidFill>
                  <a:srgbClr val="C00000"/>
                </a:solidFill>
                <a:latin typeface="+mn-lt"/>
              </a:rPr>
              <a:t>artificial person </a:t>
            </a:r>
            <a:r>
              <a:rPr lang="en-US" b="1" i="1" kern="0" dirty="0">
                <a:latin typeface="+mn-lt"/>
              </a:rPr>
              <a:t>or legal entity </a:t>
            </a:r>
          </a:p>
          <a:p>
            <a:pPr marL="342900" indent="-342900" eaLnBrk="0" hangingPunct="0">
              <a:lnSpc>
                <a:spcPct val="90000"/>
              </a:lnSpc>
              <a:spcBef>
                <a:spcPct val="20000"/>
              </a:spcBef>
              <a:defRPr/>
            </a:pPr>
            <a:r>
              <a:rPr lang="en-US" b="1" i="1" kern="0" dirty="0">
                <a:latin typeface="+mn-lt"/>
              </a:rPr>
              <a:t>	created by or </a:t>
            </a:r>
            <a:r>
              <a:rPr lang="en-US" b="1" i="1" kern="0" dirty="0">
                <a:solidFill>
                  <a:srgbClr val="C00000"/>
                </a:solidFill>
                <a:latin typeface="+mn-lt"/>
              </a:rPr>
              <a:t>under the authority </a:t>
            </a:r>
          </a:p>
          <a:p>
            <a:pPr marL="342900" indent="-342900" eaLnBrk="0" hangingPunct="0">
              <a:lnSpc>
                <a:spcPct val="90000"/>
              </a:lnSpc>
              <a:spcBef>
                <a:spcPct val="20000"/>
              </a:spcBef>
              <a:defRPr/>
            </a:pPr>
            <a:r>
              <a:rPr lang="en-US" b="1" i="1" kern="0" dirty="0">
                <a:solidFill>
                  <a:srgbClr val="C00000"/>
                </a:solidFill>
                <a:latin typeface="+mn-lt"/>
              </a:rPr>
              <a:t>	of the laws of the state </a:t>
            </a:r>
            <a:r>
              <a:rPr lang="en-US" b="1" i="1" kern="0" dirty="0">
                <a:latin typeface="+mn-lt"/>
              </a:rPr>
              <a:t>or nation, </a:t>
            </a:r>
          </a:p>
          <a:p>
            <a:pPr marL="342900" indent="-342900" eaLnBrk="0" hangingPunct="0">
              <a:lnSpc>
                <a:spcPct val="90000"/>
              </a:lnSpc>
              <a:spcBef>
                <a:spcPct val="20000"/>
              </a:spcBef>
              <a:defRPr/>
            </a:pPr>
            <a:r>
              <a:rPr lang="en-US" b="1" i="1" kern="0" dirty="0">
                <a:latin typeface="+mn-lt"/>
              </a:rPr>
              <a:t>	which </a:t>
            </a:r>
            <a:r>
              <a:rPr lang="en-US" b="1" i="1" kern="0" dirty="0">
                <a:solidFill>
                  <a:srgbClr val="C00000"/>
                </a:solidFill>
                <a:latin typeface="+mn-lt"/>
              </a:rPr>
              <a:t>has an existence distinct from that </a:t>
            </a:r>
          </a:p>
          <a:p>
            <a:pPr marL="342900" indent="-342900" eaLnBrk="0" hangingPunct="0">
              <a:lnSpc>
                <a:spcPct val="90000"/>
              </a:lnSpc>
              <a:spcBef>
                <a:spcPct val="20000"/>
              </a:spcBef>
              <a:defRPr/>
            </a:pPr>
            <a:r>
              <a:rPr lang="en-US" b="1" i="1" kern="0" dirty="0">
                <a:solidFill>
                  <a:srgbClr val="C00000"/>
                </a:solidFill>
                <a:latin typeface="+mn-lt"/>
              </a:rPr>
              <a:t>	of its associated individuals,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has a duration that is either perpetual </a:t>
            </a:r>
          </a:p>
          <a:p>
            <a:pPr marL="342900" indent="-342900" eaLnBrk="0" hangingPunct="0">
              <a:lnSpc>
                <a:spcPct val="90000"/>
              </a:lnSpc>
              <a:spcBef>
                <a:spcPct val="20000"/>
              </a:spcBef>
              <a:defRPr/>
            </a:pPr>
            <a:r>
              <a:rPr lang="en-US" b="1" i="1" kern="0" dirty="0">
                <a:latin typeface="+mn-lt"/>
              </a:rPr>
              <a:t>	or for a limited term of years,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which acts as a unit </a:t>
            </a:r>
          </a:p>
          <a:p>
            <a:pPr marL="342900" indent="-342900" eaLnBrk="0" hangingPunct="0">
              <a:lnSpc>
                <a:spcPct val="90000"/>
              </a:lnSpc>
              <a:spcBef>
                <a:spcPct val="20000"/>
              </a:spcBef>
              <a:defRPr/>
            </a:pPr>
            <a:r>
              <a:rPr lang="en-US" b="1" i="1" kern="0" dirty="0">
                <a:latin typeface="+mn-lt"/>
              </a:rPr>
              <a:t>	in matters relating to the common purpose of the association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within the scope of the powers conferred upon it by law</a:t>
            </a:r>
            <a:r>
              <a:rPr lang="en-US" b="1" i="1" kern="0" dirty="0">
                <a:latin typeface="+mn-lt"/>
              </a:rPr>
              <a:t>.” </a:t>
            </a:r>
          </a:p>
        </p:txBody>
      </p:sp>
      <p:pic>
        <p:nvPicPr>
          <p:cNvPr id="6148" name="Picture 3" descr="Blacks.jpg"/>
          <p:cNvPicPr>
            <a:picLocks noChangeAspect="1"/>
          </p:cNvPicPr>
          <p:nvPr/>
        </p:nvPicPr>
        <p:blipFill>
          <a:blip r:embed="rId2" cstate="print"/>
          <a:srcRect/>
          <a:stretch>
            <a:fillRect/>
          </a:stretch>
        </p:blipFill>
        <p:spPr bwMode="auto">
          <a:xfrm>
            <a:off x="6096000" y="2362200"/>
            <a:ext cx="2286000" cy="2286000"/>
          </a:xfrm>
          <a:prstGeom prst="rect">
            <a:avLst/>
          </a:prstGeom>
          <a:noFill/>
          <a:ln w="9525">
            <a:noFill/>
            <a:miter lim="800000"/>
            <a:headEnd/>
            <a:tailEnd/>
          </a:ln>
        </p:spPr>
      </p:pic>
    </p:spTree>
    <p:extLst>
      <p:ext uri="{BB962C8B-B14F-4D97-AF65-F5344CB8AC3E}">
        <p14:creationId xmlns:p14="http://schemas.microsoft.com/office/powerpoint/2010/main" val="262591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77000"/>
            <a:ext cx="2133600" cy="381000"/>
          </a:xfrm>
        </p:spPr>
        <p:txBody>
          <a:bodyPr/>
          <a:lstStyle/>
          <a:p>
            <a:pPr>
              <a:defRPr/>
            </a:pPr>
            <a:fld id="{F712E8CE-F6E0-4286-8AF3-16BEE5B4A027}" type="slidenum">
              <a:rPr lang="en-US" smtClean="0"/>
              <a:pPr>
                <a:defRPr/>
              </a:pPr>
              <a:t>21</a:t>
            </a:fld>
            <a:endParaRPr lang="en-US"/>
          </a:p>
        </p:txBody>
      </p:sp>
      <p:sp>
        <p:nvSpPr>
          <p:cNvPr id="79873" name="Rectangle 1"/>
          <p:cNvSpPr>
            <a:spLocks noChangeArrowheads="1"/>
          </p:cNvSpPr>
          <p:nvPr/>
        </p:nvSpPr>
        <p:spPr bwMode="auto">
          <a:xfrm>
            <a:off x="304800" y="602568"/>
            <a:ext cx="8458200" cy="66033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spcBef>
                <a:spcPts val="0"/>
              </a:spcBef>
              <a:defRPr/>
            </a:pPr>
            <a:r>
              <a:rPr lang="en-US" sz="3600" b="1" dirty="0">
                <a:solidFill>
                  <a:srgbClr val="0033CC"/>
                </a:solidFill>
              </a:rPr>
              <a:t>The Nature of Corporations</a:t>
            </a:r>
          </a:p>
          <a:p>
            <a:pPr marL="342900" indent="-342900" algn="ctr">
              <a:spcBef>
                <a:spcPts val="0"/>
              </a:spcBef>
              <a:defRPr/>
            </a:pPr>
            <a:r>
              <a:rPr lang="en-US" sz="2800" b="1" i="1" dirty="0">
                <a:solidFill>
                  <a:srgbClr val="006600"/>
                </a:solidFill>
              </a:rPr>
              <a:t>Definitions</a:t>
            </a: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en-US" sz="2200" b="1" i="1" u="none" strike="noStrike" cap="none" normalizeH="0" baseline="0" dirty="0">
                <a:ln>
                  <a:noFill/>
                </a:ln>
                <a:solidFill>
                  <a:srgbClr val="C00000"/>
                </a:solidFill>
                <a:effectLst/>
                <a:latin typeface="Arial" pitchFamily="34" charset="0"/>
                <a:ea typeface="Calibri" pitchFamily="34" charset="0"/>
                <a:cs typeface="Arial" pitchFamily="34" charset="0"/>
              </a:rPr>
              <a:t>MEANING OF ''CORPORATION''</a:t>
            </a:r>
            <a:endParaRPr kumimoji="0" lang="en-US" sz="2200" b="0"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corporation is a legal entity (an artificial person) created in accordance with statutes. </a:t>
            </a:r>
          </a:p>
          <a:p>
            <a:pPr marL="0" marR="0" lvl="0" indent="0" algn="just" defTabSz="914400" rtl="0" eaLnBrk="0" fontAlgn="base" latinLnBrk="0" hangingPunct="0">
              <a:lnSpc>
                <a:spcPct val="90000"/>
              </a:lnSpc>
              <a:spcBef>
                <a:spcPct val="0"/>
              </a:spcBef>
              <a:spcAft>
                <a:spcPct val="0"/>
              </a:spcAft>
              <a:buClrTx/>
              <a:buSzTx/>
              <a:buFontTx/>
              <a:buNone/>
              <a:tabLst/>
            </a:pPr>
            <a:endParaRPr lang="en-US" sz="2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corporate entity is separate and distinct from the legal personalities of those who own and manage the corporation. </a:t>
            </a:r>
          </a:p>
          <a:p>
            <a:pPr marL="0" marR="0" lvl="0" indent="0" algn="just" defTabSz="914400" rtl="0" eaLnBrk="0" fontAlgn="base" latinLnBrk="0" hangingPunct="0">
              <a:lnSpc>
                <a:spcPct val="90000"/>
              </a:lnSpc>
              <a:spcBef>
                <a:spcPct val="0"/>
              </a:spcBef>
              <a:spcAft>
                <a:spcPct val="0"/>
              </a:spcAft>
              <a:buClrTx/>
              <a:buSzTx/>
              <a:buFontTx/>
              <a:buNone/>
              <a:tabLst/>
            </a:pPr>
            <a:endParaRPr lang="en-US" sz="2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In New York, as elsewhere, corporate law is mostly statutory, and most of the statutory law relating to general business corporations </a:t>
            </a:r>
            <a:r>
              <a:rPr kumimoji="0" lang="en-US" sz="2000" b="0" i="1"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(i.e., </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corporations for profit) is contained in the New York Business Corporation Law ("BCL"). </a:t>
            </a:r>
            <a:endParaRPr lang="en-US" sz="1600" dirty="0">
              <a:solidFill>
                <a:schemeClr val="tx1">
                  <a:lumMod val="95000"/>
                  <a:lumOff val="5000"/>
                </a:schemeClr>
              </a:solidFill>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16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lang="en-US" sz="1600" dirty="0">
              <a:solidFill>
                <a:schemeClr val="tx1">
                  <a:lumMod val="95000"/>
                  <a:lumOff val="5000"/>
                </a:schemeClr>
              </a:solidFill>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16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lang="en-US" sz="1600" dirty="0">
              <a:solidFill>
                <a:schemeClr val="tx1">
                  <a:lumMod val="95000"/>
                  <a:lumOff val="5000"/>
                </a:schemeClr>
              </a:solidFill>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16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lang="en-US" sz="1600" dirty="0">
              <a:solidFill>
                <a:schemeClr val="tx1">
                  <a:lumMod val="95000"/>
                  <a:lumOff val="5000"/>
                </a:schemeClr>
              </a:solidFill>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16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lang="en-US" sz="1600" dirty="0">
              <a:solidFill>
                <a:schemeClr val="tx1">
                  <a:lumMod val="95000"/>
                  <a:lumOff val="5000"/>
                </a:schemeClr>
              </a:solidFill>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9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281822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4800" y="823170"/>
            <a:ext cx="8458200" cy="57300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85000"/>
              </a:lnSpc>
              <a:spcBef>
                <a:spcPts val="0"/>
              </a:spcBef>
              <a:defRPr/>
            </a:pPr>
            <a:r>
              <a:rPr lang="en-US" sz="3600" b="1" dirty="0">
                <a:solidFill>
                  <a:srgbClr val="0033CC"/>
                </a:solidFill>
              </a:rPr>
              <a:t>The Nature of Corporations</a:t>
            </a:r>
          </a:p>
          <a:p>
            <a:pPr marL="342900" indent="-342900" algn="ctr">
              <a:lnSpc>
                <a:spcPct val="85000"/>
              </a:lnSpc>
              <a:spcBef>
                <a:spcPts val="0"/>
              </a:spcBef>
              <a:defRPr/>
            </a:pPr>
            <a:r>
              <a:rPr lang="en-US" sz="2800" b="1" i="1" dirty="0">
                <a:solidFill>
                  <a:srgbClr val="006600"/>
                </a:solidFill>
              </a:rPr>
              <a:t>Corporate Personhood</a:t>
            </a: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r>
              <a:rPr kumimoji="0" lang="en-US" sz="2200" b="1" i="1" u="none" strike="noStrike" cap="none" normalizeH="0" baseline="0" dirty="0">
                <a:ln>
                  <a:noFill/>
                </a:ln>
                <a:solidFill>
                  <a:srgbClr val="C00000"/>
                </a:solidFill>
                <a:effectLst/>
                <a:latin typeface="Arial" pitchFamily="34" charset="0"/>
                <a:ea typeface="Calibri" pitchFamily="34" charset="0"/>
                <a:cs typeface="Arial" pitchFamily="34" charset="0"/>
              </a:rPr>
              <a:t>Corporations as Artificial Persons Under the Law:</a:t>
            </a:r>
            <a:endParaRPr kumimoji="0" lang="en-US" sz="2200" b="0"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10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lvl="0" algn="just" eaLnBrk="0" hangingPunct="0">
              <a:lnSpc>
                <a:spcPct val="85000"/>
              </a:lnSpc>
              <a:spcBef>
                <a:spcPts val="0"/>
              </a:spcBef>
            </a:pPr>
            <a:r>
              <a:rPr lang="en-US" sz="1600" dirty="0"/>
              <a:t>Recognition of the separate legal personality of the corporation, separate from its shareholders, goes back centuries.  Indeed the very word corporation stems from the </a:t>
            </a:r>
            <a:r>
              <a:rPr lang="en-US" sz="1600" dirty="0" err="1"/>
              <a:t>latin</a:t>
            </a:r>
            <a:r>
              <a:rPr lang="en-US" sz="1600" dirty="0"/>
              <a:t> “corpus” meaning body.</a:t>
            </a:r>
          </a:p>
          <a:p>
            <a:pPr lvl="0" algn="just" eaLnBrk="0" hangingPunct="0">
              <a:lnSpc>
                <a:spcPct val="85000"/>
              </a:lnSpc>
              <a:spcBef>
                <a:spcPts val="0"/>
              </a:spcBef>
            </a:pPr>
            <a:endParaRPr lang="en-US" sz="1000" dirty="0"/>
          </a:p>
          <a:p>
            <a:pPr lvl="0" algn="just" eaLnBrk="0" hangingPunct="0">
              <a:lnSpc>
                <a:spcPct val="85000"/>
              </a:lnSpc>
              <a:spcBef>
                <a:spcPts val="0"/>
              </a:spcBef>
            </a:pPr>
            <a:r>
              <a:rPr lang="en-US" sz="1600" dirty="0"/>
              <a:t>Since the early days of the Republic, the courts have seen the corporation as an </a:t>
            </a:r>
            <a:r>
              <a:rPr lang="en-US" sz="1600" b="1" dirty="0"/>
              <a:t>"artificial person under the law"</a:t>
            </a:r>
            <a:r>
              <a:rPr lang="en-US" sz="1600" dirty="0"/>
              <a:t> in the terms expressed by the English authorities, Coke and Blackstone. </a:t>
            </a:r>
          </a:p>
          <a:p>
            <a:pPr lvl="0" algn="just" eaLnBrk="0" hangingPunct="0">
              <a:lnSpc>
                <a:spcPct val="85000"/>
              </a:lnSpc>
              <a:spcBef>
                <a:spcPts val="0"/>
              </a:spcBef>
            </a:pPr>
            <a:endParaRPr lang="en-US" sz="1000" dirty="0"/>
          </a:p>
          <a:p>
            <a:pPr lvl="0" algn="just" eaLnBrk="0" hangingPunct="0">
              <a:lnSpc>
                <a:spcPct val="85000"/>
              </a:lnSpc>
              <a:spcBef>
                <a:spcPts val="0"/>
              </a:spcBef>
            </a:pPr>
            <a:r>
              <a:rPr lang="en-US" sz="1600" b="1" dirty="0"/>
              <a:t>As Chief Justice Marshall put it:</a:t>
            </a:r>
          </a:p>
          <a:p>
            <a:pPr lvl="0" algn="just" eaLnBrk="0" hangingPunct="0">
              <a:lnSpc>
                <a:spcPct val="85000"/>
              </a:lnSpc>
              <a:spcBef>
                <a:spcPts val="0"/>
              </a:spcBef>
            </a:pPr>
            <a:endParaRPr lang="en-US" sz="500" dirty="0"/>
          </a:p>
          <a:p>
            <a:pPr lvl="0" algn="just" eaLnBrk="0" hangingPunct="0">
              <a:lnSpc>
                <a:spcPct val="85000"/>
              </a:lnSpc>
              <a:spcBef>
                <a:spcPts val="0"/>
              </a:spcBef>
            </a:pPr>
            <a:r>
              <a:rPr lang="en-US" sz="1400" b="1" i="1" dirty="0"/>
              <a:t>“A corporation is an artificial being, invisible, intangible, and existing only in contemplation of law. Being the mere creature of law, it possesses only those properties which the charter of its creation confers upon it, either expressly or as incidental to its very existence.”</a:t>
            </a:r>
          </a:p>
          <a:p>
            <a:pPr lvl="0" algn="just" eaLnBrk="0" hangingPunct="0">
              <a:lnSpc>
                <a:spcPct val="85000"/>
              </a:lnSpc>
              <a:spcBef>
                <a:spcPts val="0"/>
              </a:spcBef>
            </a:pPr>
            <a:r>
              <a:rPr lang="en-US" sz="500" dirty="0"/>
              <a:t> </a:t>
            </a:r>
          </a:p>
          <a:p>
            <a:pPr lvl="0" algn="just" eaLnBrk="0" hangingPunct="0">
              <a:lnSpc>
                <a:spcPct val="85000"/>
              </a:lnSpc>
              <a:spcBef>
                <a:spcPts val="0"/>
              </a:spcBef>
            </a:pPr>
            <a:endParaRPr lang="en-US" sz="500" dirty="0"/>
          </a:p>
          <a:p>
            <a:pPr lvl="0" algn="just" eaLnBrk="0" hangingPunct="0">
              <a:lnSpc>
                <a:spcPct val="85000"/>
              </a:lnSpc>
              <a:spcBef>
                <a:spcPts val="0"/>
              </a:spcBef>
            </a:pPr>
            <a:r>
              <a:rPr lang="en-US" sz="1600" dirty="0"/>
              <a:t>The corporation is a creation of the legislature with certain "core“ rights including the capacity to sue and be sued, the capacity to hold and transfer property, and to have perpetual existence, irrespective of any change in its shareholders. </a:t>
            </a:r>
          </a:p>
          <a:p>
            <a:pPr lvl="0" algn="just" eaLnBrk="0" hangingPunct="0">
              <a:lnSpc>
                <a:spcPct val="85000"/>
              </a:lnSpc>
              <a:spcBef>
                <a:spcPts val="0"/>
              </a:spcBef>
            </a:pPr>
            <a:endParaRPr lang="en-US" sz="1000" dirty="0"/>
          </a:p>
          <a:p>
            <a:pPr lvl="0" algn="just" eaLnBrk="0" hangingPunct="0">
              <a:lnSpc>
                <a:spcPct val="85000"/>
              </a:lnSpc>
              <a:spcBef>
                <a:spcPts val="0"/>
              </a:spcBef>
            </a:pPr>
            <a:r>
              <a:rPr lang="en-US" sz="1600" dirty="0"/>
              <a:t>As an artificial person, corporations have been found by courts to have many of the same rights as natural people, including the right to free speech, the right of equal protection, by have also been found to not have all the rights of a natural person, such as the right to vote, the right of privileges and immunities (whereby states can thereby discriminate against out of state corporations) and the 5</a:t>
            </a:r>
            <a:r>
              <a:rPr lang="en-US" sz="1600" baseline="30000" dirty="0"/>
              <a:t>th</a:t>
            </a:r>
            <a:r>
              <a:rPr lang="en-US" sz="1600" dirty="0"/>
              <a:t> amendment right against self incrimination.</a:t>
            </a: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717545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a:solidFill>
                  <a:srgbClr val="C00000"/>
                </a:solidFill>
              </a:rPr>
              <a:t>End of Class Two A</a:t>
            </a:r>
            <a:endParaRPr lang="en-US" sz="4400" i="1" dirty="0">
              <a:solidFill>
                <a:srgbClr val="C00000"/>
              </a:solidFill>
            </a:endParaRPr>
          </a:p>
          <a:p>
            <a:pPr marL="341313" indent="-341313">
              <a:spcBef>
                <a:spcPct val="2000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62719" y="1447800"/>
            <a:ext cx="7694762" cy="4487382"/>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defRPr/>
            </a:pPr>
            <a:endParaRPr lang="en-US" sz="600" b="1" dirty="0"/>
          </a:p>
          <a:p>
            <a:pPr>
              <a:buFont typeface="Arial" pitchFamily="34" charset="0"/>
              <a:buChar char="•"/>
              <a:defRPr/>
            </a:pPr>
            <a:r>
              <a:rPr lang="en-US" sz="2800" b="1" dirty="0">
                <a:solidFill>
                  <a:srgbClr val="002060"/>
                </a:solidFill>
              </a:rPr>
              <a:t> The Nature of a Corporation</a:t>
            </a:r>
          </a:p>
          <a:p>
            <a:pPr algn="ctr">
              <a:defRPr/>
            </a:pPr>
            <a:r>
              <a:rPr lang="en-US" b="1" i="1" dirty="0">
                <a:solidFill>
                  <a:srgbClr val="C00000"/>
                </a:solidFill>
              </a:rPr>
              <a:t>Part One: Origins of the Corporation / Definitions / Artificial Person</a:t>
            </a: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The Types of Corporations</a:t>
            </a:r>
          </a:p>
          <a:p>
            <a:pPr>
              <a:defRPr/>
            </a:pPr>
            <a:r>
              <a:rPr lang="en-US" b="1" i="1" dirty="0">
                <a:solidFill>
                  <a:srgbClr val="C00000"/>
                </a:solidFill>
              </a:rPr>
              <a:t>  Part Two: 1. Business Corporations</a:t>
            </a:r>
          </a:p>
          <a:p>
            <a:pPr>
              <a:defRPr/>
            </a:pPr>
            <a:r>
              <a:rPr lang="en-US" b="1" i="1" dirty="0">
                <a:solidFill>
                  <a:srgbClr val="C00000"/>
                </a:solidFill>
              </a:rPr>
              <a:t>	     2. Professional Corporations</a:t>
            </a:r>
          </a:p>
          <a:p>
            <a:pPr>
              <a:defRPr/>
            </a:pPr>
            <a:r>
              <a:rPr lang="en-US" b="1" i="1" dirty="0">
                <a:solidFill>
                  <a:srgbClr val="C00000"/>
                </a:solidFill>
              </a:rPr>
              <a:t>	     3. Public Purpose Corporations</a:t>
            </a:r>
          </a:p>
          <a:p>
            <a:pPr>
              <a:defRPr/>
            </a:pPr>
            <a:r>
              <a:rPr lang="en-US" b="1" i="1" dirty="0">
                <a:solidFill>
                  <a:srgbClr val="C00000"/>
                </a:solidFill>
              </a:rPr>
              <a:t>	     4. Not for Profit Corporations</a:t>
            </a:r>
          </a:p>
          <a:p>
            <a:pPr>
              <a:buFont typeface="Arial" pitchFamily="34" charset="0"/>
              <a:buChar char="•"/>
              <a:defRPr/>
            </a:pPr>
            <a:r>
              <a:rPr lang="en-US" sz="2800" b="1" dirty="0">
                <a:solidFill>
                  <a:srgbClr val="002060"/>
                </a:solidFill>
              </a:rPr>
              <a:t> Elements of a Corporation</a:t>
            </a:r>
          </a:p>
          <a:p>
            <a:pPr>
              <a:defRPr/>
            </a:pPr>
            <a:r>
              <a:rPr lang="en-US" b="1" i="1" dirty="0">
                <a:solidFill>
                  <a:srgbClr val="C00000"/>
                </a:solidFill>
              </a:rPr>
              <a:t> Part Three: </a:t>
            </a:r>
            <a:r>
              <a:rPr lang="en-US" b="1" i="1">
                <a:solidFill>
                  <a:srgbClr val="C00000"/>
                </a:solidFill>
              </a:rPr>
              <a:t>Principal Characteristics / Comparisons </a:t>
            </a:r>
            <a:r>
              <a:rPr lang="en-US" b="1" i="1" dirty="0">
                <a:solidFill>
                  <a:srgbClr val="C00000"/>
                </a:solidFill>
              </a:rPr>
              <a:t>/ Powers</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600" b="1" dirty="0">
                <a:solidFill>
                  <a:srgbClr val="002060"/>
                </a:solidFill>
              </a:rPr>
              <a:t> Class Case – Dartmouth College v. Woodward</a:t>
            </a:r>
          </a:p>
          <a:p>
            <a:pPr algn="ctr">
              <a:defRPr/>
            </a:pPr>
            <a:r>
              <a:rPr lang="en-US" sz="2400" b="1" i="1" dirty="0">
                <a:solidFill>
                  <a:srgbClr val="C00000"/>
                </a:solidFill>
              </a:rPr>
              <a:t>     </a:t>
            </a:r>
            <a:r>
              <a:rPr lang="en-US" b="1" i="1" dirty="0">
                <a:solidFill>
                  <a:srgbClr val="C00000"/>
                </a:solidFill>
              </a:rPr>
              <a:t>Recognition of Corporate Personhood</a:t>
            </a:r>
            <a:endParaRPr lang="en-US" b="1" dirty="0">
              <a:solidFill>
                <a:srgbClr val="C00000"/>
              </a:solidFill>
            </a:endParaRPr>
          </a:p>
        </p:txBody>
      </p:sp>
    </p:spTree>
    <p:extLst>
      <p:ext uri="{BB962C8B-B14F-4D97-AF65-F5344CB8AC3E}">
        <p14:creationId xmlns:p14="http://schemas.microsoft.com/office/powerpoint/2010/main" val="355851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77000"/>
            <a:ext cx="2133600" cy="381000"/>
          </a:xfrm>
        </p:spPr>
        <p:txBody>
          <a:bodyPr/>
          <a:lstStyle/>
          <a:p>
            <a:pPr>
              <a:defRPr/>
            </a:pPr>
            <a:fld id="{F712E8CE-F6E0-4286-8AF3-16BEE5B4A027}" type="slidenum">
              <a:rPr lang="en-US" smtClean="0"/>
              <a:pPr>
                <a:defRPr/>
              </a:pPr>
              <a:t>4</a:t>
            </a:fld>
            <a:endParaRPr lang="en-US"/>
          </a:p>
        </p:txBody>
      </p:sp>
      <p:sp>
        <p:nvSpPr>
          <p:cNvPr id="79873" name="Rectangle 1"/>
          <p:cNvSpPr>
            <a:spLocks noChangeArrowheads="1"/>
          </p:cNvSpPr>
          <p:nvPr/>
        </p:nvSpPr>
        <p:spPr bwMode="auto">
          <a:xfrm>
            <a:off x="381000" y="899987"/>
            <a:ext cx="8382000" cy="527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3600" b="1" dirty="0">
                <a:solidFill>
                  <a:srgbClr val="0033CC"/>
                </a:solidFill>
              </a:rPr>
              <a:t>The Nature of Corporations</a:t>
            </a:r>
          </a:p>
          <a:p>
            <a:pPr marL="342900" indent="-342900" algn="ctr">
              <a:lnSpc>
                <a:spcPct val="90000"/>
              </a:lnSpc>
              <a:spcBef>
                <a:spcPts val="0"/>
              </a:spcBef>
              <a:defRPr/>
            </a:pPr>
            <a:r>
              <a:rPr lang="en-US" sz="2800" b="1" i="1" dirty="0">
                <a:solidFill>
                  <a:srgbClr val="006600"/>
                </a:solidFill>
              </a:rPr>
              <a:t>Generally</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WHAT</a:t>
            </a:r>
            <a:r>
              <a:rPr kumimoji="0" lang="en-US" sz="2000" b="1" u="none" strike="noStrike" cap="none" normalizeH="0" dirty="0">
                <a:ln>
                  <a:noFill/>
                </a:ln>
                <a:solidFill>
                  <a:srgbClr val="C00000"/>
                </a:solidFill>
                <a:effectLst/>
                <a:latin typeface="Arial" pitchFamily="34" charset="0"/>
                <a:ea typeface="Calibri" pitchFamily="34" charset="0"/>
                <a:cs typeface="Arial" pitchFamily="34" charset="0"/>
              </a:rPr>
              <a:t> IS A </a:t>
            </a: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''CORPORATION''</a:t>
            </a:r>
            <a:endParaRPr kumimoji="0" lang="en-US" sz="2000" b="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corporation is a legal entity (an artificial person) created in accordance with statutes. </a:t>
            </a:r>
          </a:p>
          <a:p>
            <a:pPr marL="0" marR="0" lvl="0" indent="0" algn="just" defTabSz="914400" rtl="0" eaLnBrk="0" fontAlgn="base" latinLnBrk="0" hangingPunct="0">
              <a:lnSpc>
                <a:spcPct val="90000"/>
              </a:lnSpc>
              <a:spcBef>
                <a:spcPts val="0"/>
              </a:spcBef>
              <a:spcAft>
                <a:spcPct val="0"/>
              </a:spcAft>
              <a:buClrTx/>
              <a:buSzTx/>
              <a:buFontTx/>
              <a:buNone/>
              <a:tabLst/>
            </a:pPr>
            <a:endParaRPr lang="en-US" sz="1000" dirty="0">
              <a:solidFill>
                <a:schemeClr val="tx1">
                  <a:lumMod val="95000"/>
                  <a:lumOff val="5000"/>
                </a:schemeClr>
              </a:solidFill>
              <a:latin typeface="Arial" pitchFamily="34" charset="0"/>
              <a:ea typeface="Calibri" pitchFamily="34" charset="0"/>
              <a:cs typeface="Arial" pitchFamily="34" charset="0"/>
            </a:endParaRPr>
          </a:p>
          <a:p>
            <a:pPr>
              <a:lnSpc>
                <a:spcPct val="90000"/>
              </a:lnSpc>
              <a:spcBef>
                <a:spcPts val="0"/>
              </a:spcBef>
            </a:pPr>
            <a:r>
              <a:rPr lang="en-US" dirty="0"/>
              <a:t>The corporation is a creature of law, a legal construct. </a:t>
            </a:r>
          </a:p>
          <a:p>
            <a:pPr>
              <a:lnSpc>
                <a:spcPct val="90000"/>
              </a:lnSpc>
              <a:spcBef>
                <a:spcPts val="0"/>
              </a:spcBef>
            </a:pPr>
            <a:endParaRPr lang="en-US" sz="1000" dirty="0"/>
          </a:p>
          <a:p>
            <a:pPr>
              <a:lnSpc>
                <a:spcPct val="90000"/>
              </a:lnSpc>
              <a:spcBef>
                <a:spcPts val="0"/>
              </a:spcBef>
            </a:pPr>
            <a:r>
              <a:rPr lang="en-US" dirty="0"/>
              <a:t>No one has ever seen one. </a:t>
            </a:r>
          </a:p>
          <a:p>
            <a:pPr>
              <a:lnSpc>
                <a:spcPct val="90000"/>
              </a:lnSpc>
              <a:spcBef>
                <a:spcPts val="0"/>
              </a:spcBef>
            </a:pPr>
            <a:endParaRPr lang="en-US" sz="1000" dirty="0"/>
          </a:p>
          <a:p>
            <a:pPr>
              <a:lnSpc>
                <a:spcPct val="90000"/>
              </a:lnSpc>
              <a:spcBef>
                <a:spcPts val="0"/>
              </a:spcBef>
            </a:pPr>
            <a:r>
              <a:rPr lang="en-US" dirty="0"/>
              <a:t>The corporation’s existence and attributes arise from state-enabling statutes, which give business participants significant freedom to choose their own customized relationships.</a:t>
            </a:r>
          </a:p>
          <a:p>
            <a:pPr>
              <a:lnSpc>
                <a:spcPct val="90000"/>
              </a:lnSpc>
              <a:spcBef>
                <a:spcPts val="0"/>
              </a:spcBef>
            </a:pPr>
            <a:endParaRPr lang="en-US" sz="1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corporate entity is separate and distinct from the legal personalities of those who own and manage the corporation. </a:t>
            </a:r>
          </a:p>
          <a:p>
            <a:pPr marL="0" marR="0" lvl="0" indent="0" algn="just" defTabSz="914400" rtl="0" eaLnBrk="0" fontAlgn="base" latinLnBrk="0" hangingPunct="0">
              <a:lnSpc>
                <a:spcPct val="90000"/>
              </a:lnSpc>
              <a:spcBef>
                <a:spcPts val="0"/>
              </a:spcBef>
              <a:spcAft>
                <a:spcPct val="0"/>
              </a:spcAft>
              <a:buClrTx/>
              <a:buSzTx/>
              <a:buFontTx/>
              <a:buNone/>
              <a:tabLst/>
            </a:pPr>
            <a:endParaRPr lang="en-US" sz="1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In New York, as elsewhere, corporate law is mostly statutory, and most of the statutory law relating to general business corporations </a:t>
            </a:r>
            <a:r>
              <a:rPr kumimoji="0" lang="en-US" b="0" i="1"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(i.e., </a:t>
            </a: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corporations for profit) is contained in the New York Business Corporation Law ("BCL"). </a:t>
            </a:r>
            <a:endParaRPr kumimoji="0" lang="en-US"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90659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38200"/>
            <a:ext cx="8610600" cy="6052426"/>
          </a:xfrm>
          <a:prstGeom prst="rect">
            <a:avLst/>
          </a:prstGeom>
        </p:spPr>
        <p:txBody>
          <a:bodyPr wrap="square">
            <a:spAutoFit/>
          </a:bodyPr>
          <a:lstStyle/>
          <a:p>
            <a:pPr marL="342900" indent="-342900" algn="ctr">
              <a:lnSpc>
                <a:spcPct val="79000"/>
              </a:lnSpc>
              <a:spcBef>
                <a:spcPts val="0"/>
              </a:spcBef>
              <a:defRPr/>
            </a:pPr>
            <a:r>
              <a:rPr lang="en-US" sz="3600" b="1" dirty="0">
                <a:solidFill>
                  <a:srgbClr val="0033CC"/>
                </a:solidFill>
              </a:rPr>
              <a:t>The Nature of Corporations</a:t>
            </a:r>
          </a:p>
          <a:p>
            <a:pPr marL="342900" indent="-342900" algn="ctr">
              <a:lnSpc>
                <a:spcPct val="79000"/>
              </a:lnSpc>
              <a:spcBef>
                <a:spcPts val="0"/>
              </a:spcBef>
              <a:defRPr/>
            </a:pPr>
            <a:r>
              <a:rPr lang="en-US" sz="2800" b="1" i="1" dirty="0">
                <a:solidFill>
                  <a:srgbClr val="006600"/>
                </a:solidFill>
              </a:rPr>
              <a:t>The Origins of Corporations</a:t>
            </a:r>
          </a:p>
          <a:p>
            <a:pPr>
              <a:lnSpc>
                <a:spcPct val="79000"/>
              </a:lnSpc>
              <a:spcBef>
                <a:spcPts val="0"/>
              </a:spcBef>
              <a:defRPr/>
            </a:pPr>
            <a:endParaRPr lang="en-US" sz="1000" b="1" dirty="0">
              <a:solidFill>
                <a:srgbClr val="002060"/>
              </a:solidFill>
            </a:endParaRPr>
          </a:p>
          <a:p>
            <a:pPr marL="342900" indent="-342900">
              <a:lnSpc>
                <a:spcPct val="79000"/>
              </a:lnSpc>
              <a:spcBef>
                <a:spcPts val="0"/>
              </a:spcBef>
              <a:defRPr/>
            </a:pPr>
            <a:r>
              <a:rPr lang="en-US" sz="2200" b="1" dirty="0">
                <a:solidFill>
                  <a:srgbClr val="C00000"/>
                </a:solidFill>
              </a:rPr>
              <a:t>  A. It All Started With Trade and Markets</a:t>
            </a:r>
          </a:p>
          <a:p>
            <a:pPr marL="342900" indent="-342900">
              <a:lnSpc>
                <a:spcPct val="79000"/>
              </a:lnSpc>
              <a:spcBef>
                <a:spcPts val="0"/>
              </a:spcBef>
              <a:defRPr/>
            </a:pPr>
            <a:endParaRPr lang="en-US" sz="700" b="1" dirty="0">
              <a:solidFill>
                <a:schemeClr val="accent1">
                  <a:lumMod val="25000"/>
                </a:schemeClr>
              </a:solidFill>
            </a:endParaRPr>
          </a:p>
          <a:p>
            <a:pPr marL="342900" indent="-342900">
              <a:lnSpc>
                <a:spcPct val="79000"/>
              </a:lnSpc>
              <a:spcBef>
                <a:spcPts val="0"/>
              </a:spcBef>
              <a:defRPr/>
            </a:pPr>
            <a:r>
              <a:rPr lang="en-US" b="1" dirty="0">
                <a:solidFill>
                  <a:schemeClr val="accent2">
                    <a:lumMod val="75000"/>
                  </a:schemeClr>
                </a:solidFill>
              </a:rPr>
              <a:t>	The Roman Economy:</a:t>
            </a:r>
          </a:p>
          <a:p>
            <a:pPr>
              <a:lnSpc>
                <a:spcPct val="79000"/>
              </a:lnSpc>
              <a:spcBef>
                <a:spcPts val="0"/>
              </a:spcBef>
              <a:defRPr/>
            </a:pPr>
            <a:endParaRPr lang="en-US" sz="400" b="1" dirty="0"/>
          </a:p>
          <a:p>
            <a:pPr marL="914400" indent="-231775">
              <a:lnSpc>
                <a:spcPct val="79000"/>
              </a:lnSpc>
              <a:spcBef>
                <a:spcPts val="0"/>
              </a:spcBef>
              <a:buFont typeface="Arial" pitchFamily="34" charset="0"/>
              <a:buChar char="•"/>
              <a:defRPr/>
            </a:pPr>
            <a:r>
              <a:rPr lang="en-US" sz="1600" b="1" dirty="0"/>
              <a:t>Rome: The Foundation of Law: </a:t>
            </a:r>
            <a:r>
              <a:rPr lang="en-US" sz="1600" dirty="0"/>
              <a:t> The Romans were the first society to develop a true sophisticated economy with many vehicles of business organization. </a:t>
            </a:r>
          </a:p>
          <a:p>
            <a:pPr marL="914400" indent="-231775">
              <a:lnSpc>
                <a:spcPct val="79000"/>
              </a:lnSpc>
              <a:spcBef>
                <a:spcPts val="0"/>
              </a:spcBef>
              <a:buFont typeface="Arial" pitchFamily="34" charset="0"/>
              <a:buChar char="•"/>
              <a:defRPr/>
            </a:pPr>
            <a:endParaRPr lang="en-US" sz="600" dirty="0"/>
          </a:p>
          <a:p>
            <a:pPr marL="914400" indent="-231775">
              <a:lnSpc>
                <a:spcPct val="79000"/>
              </a:lnSpc>
              <a:spcBef>
                <a:spcPts val="0"/>
              </a:spcBef>
              <a:buFont typeface="Arial" pitchFamily="34" charset="0"/>
              <a:buChar char="•"/>
              <a:defRPr/>
            </a:pPr>
            <a:r>
              <a:rPr lang="en-US" sz="1600" b="1" dirty="0"/>
              <a:t>Society Not The Individual: </a:t>
            </a:r>
            <a:r>
              <a:rPr lang="en-US" sz="1600" dirty="0"/>
              <a:t> With a principle that </a:t>
            </a:r>
          </a:p>
          <a:p>
            <a:pPr marL="914400" indent="-231775">
              <a:lnSpc>
                <a:spcPct val="79000"/>
              </a:lnSpc>
              <a:spcBef>
                <a:spcPts val="0"/>
              </a:spcBef>
              <a:defRPr/>
            </a:pPr>
            <a:r>
              <a:rPr lang="en-US" sz="1600" dirty="0"/>
              <a:t>	Roman society was perpetual and everlasting, </a:t>
            </a:r>
          </a:p>
          <a:p>
            <a:pPr>
              <a:lnSpc>
                <a:spcPct val="79000"/>
              </a:lnSpc>
              <a:spcBef>
                <a:spcPts val="0"/>
              </a:spcBef>
              <a:defRPr/>
            </a:pPr>
            <a:r>
              <a:rPr lang="en-US" sz="1600" dirty="0"/>
              <a:t>	grew a concept that there were matters greater </a:t>
            </a:r>
          </a:p>
          <a:p>
            <a:pPr>
              <a:lnSpc>
                <a:spcPct val="79000"/>
              </a:lnSpc>
              <a:spcBef>
                <a:spcPts val="0"/>
              </a:spcBef>
              <a:defRPr/>
            </a:pPr>
            <a:r>
              <a:rPr lang="en-US" sz="1600" dirty="0"/>
              <a:t>	than any one person, and that things that would </a:t>
            </a:r>
          </a:p>
          <a:p>
            <a:pPr>
              <a:lnSpc>
                <a:spcPct val="79000"/>
              </a:lnSpc>
              <a:spcBef>
                <a:spcPts val="0"/>
              </a:spcBef>
              <a:defRPr/>
            </a:pPr>
            <a:r>
              <a:rPr lang="en-US" sz="1600" dirty="0"/>
              <a:t>	survive well past any individual’s natural lifetime. </a:t>
            </a:r>
          </a:p>
          <a:p>
            <a:pPr>
              <a:lnSpc>
                <a:spcPct val="79000"/>
              </a:lnSpc>
              <a:spcBef>
                <a:spcPts val="0"/>
              </a:spcBef>
              <a:defRPr/>
            </a:pPr>
            <a:endParaRPr lang="en-US" sz="600" dirty="0"/>
          </a:p>
          <a:p>
            <a:pPr marL="914400" indent="-231775">
              <a:lnSpc>
                <a:spcPct val="79000"/>
              </a:lnSpc>
              <a:spcBef>
                <a:spcPts val="0"/>
              </a:spcBef>
              <a:buFont typeface="Arial" pitchFamily="34" charset="0"/>
              <a:buChar char="•"/>
              <a:defRPr/>
            </a:pPr>
            <a:r>
              <a:rPr lang="en-US" sz="1600" b="1" dirty="0"/>
              <a:t>Rome Believed in Rules:</a:t>
            </a:r>
            <a:r>
              <a:rPr lang="en-US" sz="1600" dirty="0"/>
              <a:t>  With developing legal </a:t>
            </a:r>
          </a:p>
          <a:p>
            <a:pPr marL="914400" indent="-231775">
              <a:lnSpc>
                <a:spcPct val="79000"/>
              </a:lnSpc>
              <a:spcBef>
                <a:spcPts val="0"/>
              </a:spcBef>
              <a:defRPr/>
            </a:pPr>
            <a:r>
              <a:rPr lang="en-US" sz="1600" dirty="0"/>
              <a:t>	systems, the Romans also created a modern  </a:t>
            </a:r>
          </a:p>
          <a:p>
            <a:pPr marL="914400" indent="-231775">
              <a:lnSpc>
                <a:spcPct val="79000"/>
              </a:lnSpc>
              <a:spcBef>
                <a:spcPts val="0"/>
              </a:spcBef>
              <a:defRPr/>
            </a:pPr>
            <a:r>
              <a:rPr lang="en-US" sz="1600" dirty="0"/>
              <a:t>	division of labor, together with many of the </a:t>
            </a:r>
          </a:p>
          <a:p>
            <a:pPr marL="914400" indent="-231775">
              <a:lnSpc>
                <a:spcPct val="79000"/>
              </a:lnSpc>
              <a:spcBef>
                <a:spcPts val="0"/>
              </a:spcBef>
              <a:defRPr/>
            </a:pPr>
            <a:r>
              <a:rPr lang="en-US" sz="1600" dirty="0"/>
              <a:t>	business organizations we would recognize today.  </a:t>
            </a:r>
          </a:p>
          <a:p>
            <a:pPr>
              <a:lnSpc>
                <a:spcPct val="79000"/>
              </a:lnSpc>
              <a:spcBef>
                <a:spcPts val="0"/>
              </a:spcBef>
              <a:defRPr/>
            </a:pPr>
            <a:endParaRPr lang="en-US" sz="600" dirty="0"/>
          </a:p>
          <a:p>
            <a:pPr marL="914400" indent="-231775">
              <a:lnSpc>
                <a:spcPct val="79000"/>
              </a:lnSpc>
              <a:spcBef>
                <a:spcPts val="0"/>
              </a:spcBef>
              <a:buFont typeface="Arial" pitchFamily="34" charset="0"/>
              <a:buChar char="•"/>
              <a:defRPr/>
            </a:pPr>
            <a:r>
              <a:rPr lang="en-US" sz="1600" b="1" dirty="0"/>
              <a:t>Early Roman Business Organizations:</a:t>
            </a:r>
            <a:r>
              <a:rPr lang="en-US" sz="1600" dirty="0"/>
              <a:t>  From </a:t>
            </a:r>
          </a:p>
          <a:p>
            <a:pPr>
              <a:lnSpc>
                <a:spcPct val="79000"/>
              </a:lnSpc>
              <a:spcBef>
                <a:spcPts val="0"/>
              </a:spcBef>
              <a:defRPr/>
            </a:pPr>
            <a:r>
              <a:rPr lang="en-US" sz="1600" dirty="0"/>
              <a:t>	sole proprietorships to partnerships to corporations, Roman law established </a:t>
            </a:r>
          </a:p>
          <a:p>
            <a:pPr>
              <a:lnSpc>
                <a:spcPct val="79000"/>
              </a:lnSpc>
              <a:spcBef>
                <a:spcPts val="0"/>
              </a:spcBef>
              <a:defRPr/>
            </a:pPr>
            <a:r>
              <a:rPr lang="en-US" sz="1600" dirty="0"/>
              <a:t>	a wide variety of business organizations to advance its economy.  </a:t>
            </a:r>
          </a:p>
          <a:p>
            <a:pPr>
              <a:lnSpc>
                <a:spcPct val="79000"/>
              </a:lnSpc>
              <a:spcBef>
                <a:spcPts val="0"/>
              </a:spcBef>
              <a:defRPr/>
            </a:pPr>
            <a:r>
              <a:rPr lang="en-US" sz="600" dirty="0"/>
              <a:t>	</a:t>
            </a:r>
          </a:p>
          <a:p>
            <a:pPr marL="914400" indent="-231775">
              <a:lnSpc>
                <a:spcPct val="79000"/>
              </a:lnSpc>
              <a:spcBef>
                <a:spcPts val="0"/>
              </a:spcBef>
              <a:buFont typeface="Arial" pitchFamily="34" charset="0"/>
              <a:buChar char="•"/>
              <a:defRPr/>
            </a:pPr>
            <a:r>
              <a:rPr lang="en-US" sz="1600" b="1" dirty="0"/>
              <a:t>The Greatness of Rome – Its Economy:  </a:t>
            </a:r>
            <a:r>
              <a:rPr lang="en-US" sz="1600" dirty="0"/>
              <a:t>An economic powerhouse, Rome’s </a:t>
            </a:r>
          </a:p>
          <a:p>
            <a:pPr>
              <a:lnSpc>
                <a:spcPct val="79000"/>
              </a:lnSpc>
              <a:spcBef>
                <a:spcPts val="0"/>
              </a:spcBef>
              <a:defRPr/>
            </a:pPr>
            <a:r>
              <a:rPr lang="en-US" sz="1600" dirty="0"/>
              <a:t>	legal innovations were imitated for generations to come.</a:t>
            </a:r>
          </a:p>
          <a:p>
            <a:pPr>
              <a:lnSpc>
                <a:spcPct val="79000"/>
              </a:lnSpc>
              <a:spcBef>
                <a:spcPts val="0"/>
              </a:spcBef>
              <a:defRPr/>
            </a:pPr>
            <a:r>
              <a:rPr lang="en-US" sz="600" dirty="0"/>
              <a:t>	</a:t>
            </a:r>
          </a:p>
          <a:p>
            <a:pPr marL="914400" indent="-231775">
              <a:lnSpc>
                <a:spcPct val="79000"/>
              </a:lnSpc>
              <a:spcBef>
                <a:spcPts val="0"/>
              </a:spcBef>
              <a:buFont typeface="Arial" pitchFamily="34" charset="0"/>
              <a:buChar char="•"/>
              <a:defRPr/>
            </a:pPr>
            <a:r>
              <a:rPr lang="en-US" sz="1600" b="1" dirty="0"/>
              <a:t>The Corporation:  </a:t>
            </a:r>
            <a:r>
              <a:rPr lang="en-US" sz="1600" dirty="0"/>
              <a:t>One of Rome’s most notable inventions, was the corporation, from the Latin word “corpus”, meaning body, where a business could take on a life as an artificial person and last perpetually beyond the lifetime of any person.</a:t>
            </a:r>
          </a:p>
          <a:p>
            <a:pPr>
              <a:lnSpc>
                <a:spcPct val="80000"/>
              </a:lnSpc>
              <a:spcBef>
                <a:spcPts val="0"/>
              </a:spcBef>
              <a:defRPr/>
            </a:pPr>
            <a:endParaRPr lang="en-US" sz="1600" dirty="0"/>
          </a:p>
        </p:txBody>
      </p:sp>
      <p:pic>
        <p:nvPicPr>
          <p:cNvPr id="11268" name="Picture 5" descr="http://www.food-travels.com/fileadmin/images/feature/Rome/RomeReborn_TempleVespasian_orginalcrop.jpg"/>
          <p:cNvPicPr>
            <a:picLocks noChangeAspect="1" noChangeArrowheads="1"/>
          </p:cNvPicPr>
          <p:nvPr/>
        </p:nvPicPr>
        <p:blipFill>
          <a:blip r:embed="rId2" cstate="print"/>
          <a:srcRect/>
          <a:stretch>
            <a:fillRect/>
          </a:stretch>
        </p:blipFill>
        <p:spPr bwMode="auto">
          <a:xfrm>
            <a:off x="6089905" y="2895600"/>
            <a:ext cx="2590799" cy="1828800"/>
          </a:xfrm>
          <a:prstGeom prst="rect">
            <a:avLst/>
          </a:prstGeom>
          <a:noFill/>
          <a:ln w="9525">
            <a:noFill/>
            <a:miter lim="800000"/>
            <a:headEnd/>
            <a:tailEnd/>
          </a:ln>
        </p:spPr>
      </p:pic>
    </p:spTree>
    <p:extLst>
      <p:ext uri="{BB962C8B-B14F-4D97-AF65-F5344CB8AC3E}">
        <p14:creationId xmlns:p14="http://schemas.microsoft.com/office/powerpoint/2010/main" val="327398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14400"/>
            <a:ext cx="8610600" cy="5890843"/>
          </a:xfrm>
          <a:prstGeom prst="rect">
            <a:avLst/>
          </a:prstGeom>
        </p:spPr>
        <p:txBody>
          <a:bodyPr wrap="square">
            <a:spAutoFit/>
          </a:bodyPr>
          <a:lstStyle/>
          <a:p>
            <a:pPr marL="342900" indent="-342900" algn="ctr">
              <a:lnSpc>
                <a:spcPct val="80000"/>
              </a:lnSpc>
              <a:spcBef>
                <a:spcPts val="0"/>
              </a:spcBef>
              <a:defRPr/>
            </a:pPr>
            <a:r>
              <a:rPr lang="en-US" sz="3600" b="1" dirty="0">
                <a:solidFill>
                  <a:srgbClr val="0033CC"/>
                </a:solidFill>
              </a:rPr>
              <a:t>The Nature of Corporations</a:t>
            </a:r>
          </a:p>
          <a:p>
            <a:pPr marL="342900" indent="-342900" algn="ctr">
              <a:lnSpc>
                <a:spcPct val="80000"/>
              </a:lnSpc>
              <a:spcBef>
                <a:spcPts val="0"/>
              </a:spcBef>
              <a:defRPr/>
            </a:pPr>
            <a:r>
              <a:rPr lang="en-US" sz="2800" b="1" i="1" dirty="0">
                <a:solidFill>
                  <a:srgbClr val="006600"/>
                </a:solidFill>
              </a:rPr>
              <a:t>The Origins of Corporations</a:t>
            </a:r>
            <a:endParaRPr lang="en-US" sz="700" b="1" i="1" dirty="0">
              <a:solidFill>
                <a:srgbClr val="006600"/>
              </a:solidFill>
            </a:endParaRPr>
          </a:p>
          <a:p>
            <a:pPr marL="342900" indent="-342900">
              <a:lnSpc>
                <a:spcPct val="80000"/>
              </a:lnSpc>
              <a:spcBef>
                <a:spcPts val="0"/>
              </a:spcBef>
              <a:defRPr/>
            </a:pPr>
            <a:r>
              <a:rPr lang="en-US" sz="700" b="1" dirty="0">
                <a:solidFill>
                  <a:schemeClr val="accent1">
                    <a:lumMod val="25000"/>
                  </a:schemeClr>
                </a:solidFill>
              </a:rPr>
              <a:t>  </a:t>
            </a:r>
          </a:p>
          <a:p>
            <a:pPr marL="342900" indent="-342900">
              <a:lnSpc>
                <a:spcPct val="80000"/>
              </a:lnSpc>
              <a:spcBef>
                <a:spcPts val="0"/>
              </a:spcBef>
              <a:defRPr/>
            </a:pPr>
            <a:r>
              <a:rPr lang="en-US" sz="2200" b="1" dirty="0">
                <a:solidFill>
                  <a:srgbClr val="C00000"/>
                </a:solidFill>
              </a:rPr>
              <a:t>  B. The Rise of the Corporation</a:t>
            </a:r>
          </a:p>
          <a:p>
            <a:pPr marL="682625" algn="just">
              <a:lnSpc>
                <a:spcPct val="80000"/>
              </a:lnSpc>
              <a:spcBef>
                <a:spcPts val="0"/>
              </a:spcBef>
              <a:defRPr/>
            </a:pPr>
            <a:endParaRPr lang="en-US" sz="800" dirty="0"/>
          </a:p>
          <a:p>
            <a:pPr marL="682625" algn="just">
              <a:lnSpc>
                <a:spcPct val="80000"/>
              </a:lnSpc>
              <a:spcBef>
                <a:spcPts val="0"/>
              </a:spcBef>
              <a:defRPr/>
            </a:pPr>
            <a:r>
              <a:rPr lang="en-US" b="1" dirty="0">
                <a:solidFill>
                  <a:schemeClr val="accent2">
                    <a:lumMod val="75000"/>
                  </a:schemeClr>
                </a:solidFill>
              </a:rPr>
              <a:t>Roman Law:</a:t>
            </a:r>
            <a:endParaRPr lang="en-US" b="1" dirty="0"/>
          </a:p>
          <a:p>
            <a:pPr marL="914400" indent="-231775" algn="just">
              <a:lnSpc>
                <a:spcPct val="80000"/>
              </a:lnSpc>
              <a:spcBef>
                <a:spcPts val="0"/>
              </a:spcBef>
              <a:buFont typeface="Arial" pitchFamily="34" charset="0"/>
              <a:buChar char="•"/>
              <a:defRPr/>
            </a:pPr>
            <a:endParaRPr lang="en-US" sz="700" b="1" dirty="0"/>
          </a:p>
          <a:p>
            <a:pPr marL="914400" indent="-231775" algn="just">
              <a:lnSpc>
                <a:spcPct val="80000"/>
              </a:lnSpc>
              <a:spcBef>
                <a:spcPts val="0"/>
              </a:spcBef>
              <a:buFont typeface="Arial" pitchFamily="34" charset="0"/>
              <a:buChar char="•"/>
              <a:defRPr/>
            </a:pPr>
            <a:r>
              <a:rPr lang="en-US" sz="1600" b="1" dirty="0"/>
              <a:t>Founded in Rome: </a:t>
            </a:r>
            <a:r>
              <a:rPr lang="en-US" sz="1600" dirty="0"/>
              <a:t>The modern corporation is actually of ancient origin, and like most things created from Rome, it arose as a practical solution to fill a need, and adapted as the needs of society changed.</a:t>
            </a:r>
          </a:p>
          <a:p>
            <a:pPr algn="just">
              <a:lnSpc>
                <a:spcPct val="80000"/>
              </a:lnSpc>
              <a:spcBef>
                <a:spcPts val="0"/>
              </a:spcBef>
              <a:defRPr/>
            </a:pPr>
            <a:endParaRPr lang="en-US" sz="600" dirty="0"/>
          </a:p>
          <a:p>
            <a:pPr marL="914400" indent="-231775" algn="just">
              <a:lnSpc>
                <a:spcPct val="80000"/>
              </a:lnSpc>
              <a:spcBef>
                <a:spcPts val="0"/>
              </a:spcBef>
              <a:buFont typeface="Arial" pitchFamily="34" charset="0"/>
              <a:buChar char="•"/>
              <a:defRPr/>
            </a:pPr>
            <a:r>
              <a:rPr lang="en-US" sz="1600" b="1" dirty="0"/>
              <a:t>Based in Roman Law:</a:t>
            </a:r>
            <a:r>
              <a:rPr lang="en-US" sz="1600" dirty="0"/>
              <a:t> The first corporation type entities date all the way back to ancient Rome, and arose when Roman commerce and trade grew to a sophisticated level, and traders and merchants needed a business organization that could last beyond a person’s natural lifetime and have its own identity before the courts.  </a:t>
            </a:r>
          </a:p>
          <a:p>
            <a:pPr algn="just">
              <a:lnSpc>
                <a:spcPct val="80000"/>
              </a:lnSpc>
              <a:spcBef>
                <a:spcPts val="0"/>
              </a:spcBef>
              <a:defRPr/>
            </a:pPr>
            <a:endParaRPr lang="en-US" sz="600" dirty="0"/>
          </a:p>
          <a:p>
            <a:pPr marL="914400" indent="-231775" algn="just">
              <a:lnSpc>
                <a:spcPct val="80000"/>
              </a:lnSpc>
              <a:spcBef>
                <a:spcPts val="0"/>
              </a:spcBef>
              <a:buFont typeface="Arial" pitchFamily="34" charset="0"/>
              <a:buChar char="•"/>
              <a:defRPr/>
            </a:pPr>
            <a:r>
              <a:rPr lang="en-US" sz="1600" b="1" dirty="0"/>
              <a:t>Practical:</a:t>
            </a:r>
            <a:r>
              <a:rPr lang="en-US" sz="1600" dirty="0"/>
              <a:t> As a result, seeing the need to advance their trade and commerce, Roman law evolved the legal concept of the corporation, establishing a new type of business organization, authorized by the state, and recognized in law.  </a:t>
            </a:r>
          </a:p>
          <a:p>
            <a:pPr algn="just">
              <a:lnSpc>
                <a:spcPct val="80000"/>
              </a:lnSpc>
              <a:spcBef>
                <a:spcPts val="0"/>
              </a:spcBef>
              <a:defRPr/>
            </a:pPr>
            <a:endParaRPr lang="en-US" sz="600" dirty="0"/>
          </a:p>
          <a:p>
            <a:pPr marL="914400" indent="-231775" algn="just">
              <a:lnSpc>
                <a:spcPct val="80000"/>
              </a:lnSpc>
              <a:spcBef>
                <a:spcPts val="0"/>
              </a:spcBef>
              <a:buFont typeface="Arial" pitchFamily="34" charset="0"/>
              <a:buChar char="•"/>
              <a:defRPr/>
            </a:pPr>
            <a:r>
              <a:rPr lang="en-US" sz="1600" b="1" dirty="0"/>
              <a:t>An Artificial, Separate, Person Under the Law:</a:t>
            </a:r>
            <a:r>
              <a:rPr lang="en-US" sz="1600" dirty="0"/>
              <a:t>  This Roman legal invention was treated as if it had a distinct personality apart from that of its owners or members, continued to exist beyond their lifetime, and was allowed to bring an action in law before Roman courts as a distinct entity rather than under the name of any individual. </a:t>
            </a:r>
          </a:p>
          <a:p>
            <a:pPr marL="914400" indent="-231775" algn="just">
              <a:lnSpc>
                <a:spcPct val="80000"/>
              </a:lnSpc>
              <a:spcBef>
                <a:spcPts val="0"/>
              </a:spcBef>
              <a:buFont typeface="Arial" pitchFamily="34" charset="0"/>
              <a:buChar char="•"/>
              <a:defRPr/>
            </a:pPr>
            <a:endParaRPr lang="en-US" sz="600" dirty="0"/>
          </a:p>
          <a:p>
            <a:pPr algn="just">
              <a:lnSpc>
                <a:spcPct val="80000"/>
              </a:lnSpc>
              <a:spcBef>
                <a:spcPts val="0"/>
              </a:spcBef>
              <a:defRPr/>
            </a:pPr>
            <a:endParaRPr lang="en-US" sz="100" dirty="0"/>
          </a:p>
          <a:p>
            <a:pPr marL="914400" indent="-231775" algn="just">
              <a:lnSpc>
                <a:spcPct val="80000"/>
              </a:lnSpc>
              <a:spcBef>
                <a:spcPts val="0"/>
              </a:spcBef>
              <a:buFont typeface="Arial" pitchFamily="34" charset="0"/>
              <a:buChar char="•"/>
              <a:defRPr/>
            </a:pPr>
            <a:r>
              <a:rPr lang="en-US" sz="1600" b="1" dirty="0"/>
              <a:t>What’s in A Name:</a:t>
            </a:r>
            <a:r>
              <a:rPr lang="en-US" sz="1600" dirty="0"/>
              <a:t>  This Roman legal invention was termed “corporation”, meaning a business entity which is viewed as a separate and independent legal person under the law. It is a derivation of the Latin term “corpus”  meaning “body”.</a:t>
            </a:r>
          </a:p>
          <a:p>
            <a:pPr marL="914400" indent="-231775" algn="just">
              <a:lnSpc>
                <a:spcPct val="80000"/>
              </a:lnSpc>
              <a:spcBef>
                <a:spcPts val="0"/>
              </a:spcBef>
              <a:buFont typeface="Arial" pitchFamily="34" charset="0"/>
              <a:buChar char="•"/>
              <a:defRPr/>
            </a:pPr>
            <a:endParaRPr lang="en-US" sz="1600" dirty="0"/>
          </a:p>
        </p:txBody>
      </p:sp>
    </p:spTree>
    <p:extLst>
      <p:ext uri="{BB962C8B-B14F-4D97-AF65-F5344CB8AC3E}">
        <p14:creationId xmlns:p14="http://schemas.microsoft.com/office/powerpoint/2010/main" val="378509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14400"/>
            <a:ext cx="8839200" cy="5062924"/>
          </a:xfrm>
          <a:prstGeom prst="rect">
            <a:avLst/>
          </a:prstGeom>
        </p:spPr>
        <p:txBody>
          <a:bodyPr wrap="square">
            <a:spAutoFit/>
          </a:bodyPr>
          <a:lstStyle/>
          <a:p>
            <a:pPr marL="342900" indent="-342900" algn="ctr">
              <a:spcBef>
                <a:spcPts val="0"/>
              </a:spcBef>
              <a:defRPr/>
            </a:pPr>
            <a:r>
              <a:rPr lang="en-US" sz="3600" b="1" dirty="0">
                <a:solidFill>
                  <a:srgbClr val="0033CC"/>
                </a:solidFill>
              </a:rPr>
              <a:t>The Nature of Corporations</a:t>
            </a:r>
          </a:p>
          <a:p>
            <a:pPr marL="342900" indent="-342900" algn="ctr">
              <a:spcBef>
                <a:spcPts val="0"/>
              </a:spcBef>
              <a:defRPr/>
            </a:pPr>
            <a:r>
              <a:rPr lang="en-US" sz="2800" b="1" i="1" dirty="0">
                <a:solidFill>
                  <a:srgbClr val="006600"/>
                </a:solidFill>
              </a:rPr>
              <a:t>The Origins of Corporations</a:t>
            </a:r>
          </a:p>
          <a:p>
            <a:pPr marL="342900" indent="-342900">
              <a:spcBef>
                <a:spcPts val="0"/>
              </a:spcBef>
              <a:defRPr/>
            </a:pPr>
            <a:r>
              <a:rPr lang="en-US" sz="800" b="1" dirty="0">
                <a:solidFill>
                  <a:schemeClr val="accent1">
                    <a:lumMod val="25000"/>
                  </a:schemeClr>
                </a:solidFill>
              </a:rPr>
              <a:t>  </a:t>
            </a:r>
          </a:p>
          <a:p>
            <a:pPr marL="342900" indent="-342900">
              <a:spcBef>
                <a:spcPts val="0"/>
              </a:spcBef>
              <a:defRPr/>
            </a:pPr>
            <a:r>
              <a:rPr lang="en-US" sz="2200" b="1" dirty="0">
                <a:solidFill>
                  <a:srgbClr val="C00000"/>
                </a:solidFill>
              </a:rPr>
              <a:t>  B. The Rise of the Corporation </a:t>
            </a:r>
            <a:r>
              <a:rPr lang="en-US" sz="700" b="1" dirty="0">
                <a:solidFill>
                  <a:schemeClr val="accent1">
                    <a:lumMod val="25000"/>
                  </a:schemeClr>
                </a:solidFill>
              </a:rPr>
              <a:t>	</a:t>
            </a:r>
          </a:p>
          <a:p>
            <a:pPr marL="342900" indent="-342900">
              <a:spcBef>
                <a:spcPts val="0"/>
              </a:spcBef>
              <a:defRPr/>
            </a:pPr>
            <a:r>
              <a:rPr lang="en-US" sz="700" b="1" dirty="0">
                <a:solidFill>
                  <a:schemeClr val="accent1">
                    <a:lumMod val="25000"/>
                  </a:schemeClr>
                </a:solidFill>
              </a:rPr>
              <a:t>    </a:t>
            </a:r>
          </a:p>
          <a:p>
            <a:pPr marL="342900" indent="-342900">
              <a:spcBef>
                <a:spcPts val="0"/>
              </a:spcBef>
              <a:defRPr/>
            </a:pPr>
            <a:r>
              <a:rPr lang="en-US" sz="2000" b="1" dirty="0">
                <a:solidFill>
                  <a:schemeClr val="accent2">
                    <a:lumMod val="75000"/>
                  </a:schemeClr>
                </a:solidFill>
              </a:rPr>
              <a:t>          English Law:</a:t>
            </a:r>
          </a:p>
          <a:p>
            <a:pPr>
              <a:spcBef>
                <a:spcPts val="0"/>
              </a:spcBef>
              <a:defRPr/>
            </a:pPr>
            <a:endParaRPr lang="en-US" sz="800" dirty="0"/>
          </a:p>
          <a:p>
            <a:pPr marL="747713" indent="-231775">
              <a:spcBef>
                <a:spcPts val="0"/>
              </a:spcBef>
              <a:buFont typeface="Arial" pitchFamily="34" charset="0"/>
              <a:buChar char="•"/>
              <a:defRPr/>
            </a:pPr>
            <a:r>
              <a:rPr lang="en-US" sz="1600" b="1" dirty="0"/>
              <a:t>England Evolves Roman Law: </a:t>
            </a:r>
            <a:r>
              <a:rPr lang="en-US" sz="1400" dirty="0"/>
              <a:t>These Roman principles were </a:t>
            </a:r>
          </a:p>
          <a:p>
            <a:pPr marL="515938">
              <a:spcBef>
                <a:spcPts val="0"/>
              </a:spcBef>
              <a:defRPr/>
            </a:pPr>
            <a:r>
              <a:rPr lang="en-US" sz="1400" dirty="0"/>
              <a:t>     resurrected into English Law as early as the 12th century.</a:t>
            </a:r>
            <a:r>
              <a:rPr lang="en-US" sz="1600" dirty="0"/>
              <a:t> </a:t>
            </a:r>
          </a:p>
          <a:p>
            <a:pPr marL="747713" indent="-231775">
              <a:spcBef>
                <a:spcPts val="0"/>
              </a:spcBef>
              <a:defRPr/>
            </a:pPr>
            <a:endParaRPr lang="en-US" sz="600" dirty="0"/>
          </a:p>
          <a:p>
            <a:pPr marL="747713" indent="-231775">
              <a:spcBef>
                <a:spcPts val="0"/>
              </a:spcBef>
              <a:buFont typeface="Arial" pitchFamily="34" charset="0"/>
              <a:buChar char="•"/>
              <a:defRPr/>
            </a:pPr>
            <a:r>
              <a:rPr lang="en-US" sz="1600" b="1" dirty="0"/>
              <a:t>Paralleled the Common Law:</a:t>
            </a:r>
            <a:r>
              <a:rPr lang="en-US" sz="1600" dirty="0"/>
              <a:t> </a:t>
            </a:r>
            <a:r>
              <a:rPr lang="en-US" sz="1400" dirty="0"/>
              <a:t>The corporation was first brought into </a:t>
            </a:r>
          </a:p>
          <a:p>
            <a:pPr marL="515938">
              <a:spcBef>
                <a:spcPts val="0"/>
              </a:spcBef>
              <a:defRPr/>
            </a:pPr>
            <a:r>
              <a:rPr lang="en-US" sz="1400" dirty="0"/>
              <a:t>     the Anglo-American Legal System by Henry the Second.  </a:t>
            </a:r>
          </a:p>
          <a:p>
            <a:pPr marL="515938">
              <a:spcBef>
                <a:spcPts val="0"/>
              </a:spcBef>
              <a:defRPr/>
            </a:pPr>
            <a:endParaRPr lang="en-US" sz="700" dirty="0"/>
          </a:p>
          <a:p>
            <a:pPr marL="515938">
              <a:spcBef>
                <a:spcPts val="0"/>
              </a:spcBef>
              <a:defRPr/>
            </a:pPr>
            <a:r>
              <a:rPr lang="en-US" sz="1400" dirty="0"/>
              <a:t>     His innovations also developed much of we know today as the English </a:t>
            </a:r>
          </a:p>
          <a:p>
            <a:pPr marL="515938">
              <a:spcBef>
                <a:spcPts val="0"/>
              </a:spcBef>
              <a:defRPr/>
            </a:pPr>
            <a:r>
              <a:rPr lang="en-US" sz="1400" dirty="0"/>
              <a:t>     Common Law. </a:t>
            </a:r>
            <a:endParaRPr lang="en-US" sz="1400" b="1" dirty="0"/>
          </a:p>
          <a:p>
            <a:pPr marL="747713" indent="-231775">
              <a:spcBef>
                <a:spcPts val="0"/>
              </a:spcBef>
              <a:defRPr/>
            </a:pPr>
            <a:endParaRPr lang="en-US" sz="600" b="1" dirty="0"/>
          </a:p>
          <a:p>
            <a:pPr marL="747713" indent="-231775">
              <a:spcBef>
                <a:spcPts val="0"/>
              </a:spcBef>
              <a:buFont typeface="Arial" pitchFamily="34" charset="0"/>
              <a:buChar char="•"/>
              <a:defRPr/>
            </a:pPr>
            <a:r>
              <a:rPr lang="en-US" sz="1600" b="1" dirty="0"/>
              <a:t>More than Just Business:  </a:t>
            </a:r>
            <a:r>
              <a:rPr lang="en-US" sz="1400" dirty="0"/>
              <a:t>King Henry adapted the concept of the</a:t>
            </a:r>
          </a:p>
          <a:p>
            <a:pPr marL="747713" indent="-231775">
              <a:spcBef>
                <a:spcPts val="0"/>
              </a:spcBef>
              <a:defRPr/>
            </a:pPr>
            <a:r>
              <a:rPr lang="en-US" sz="1400" dirty="0"/>
              <a:t>	Roman corporation to meet his needs of governmental organization and public infrastructure development. </a:t>
            </a:r>
          </a:p>
          <a:p>
            <a:pPr marL="747713" indent="-231775">
              <a:spcBef>
                <a:spcPts val="0"/>
              </a:spcBef>
              <a:defRPr/>
            </a:pPr>
            <a:endParaRPr lang="en-US" sz="700" dirty="0"/>
          </a:p>
          <a:p>
            <a:pPr marL="747713" indent="-231775">
              <a:spcBef>
                <a:spcPts val="0"/>
              </a:spcBef>
              <a:defRPr/>
            </a:pPr>
            <a:r>
              <a:rPr lang="en-US" sz="1400" dirty="0"/>
              <a:t>     He used the sovereign authority to create fictitious legal persons through the granting of Royal charters.</a:t>
            </a:r>
            <a:endParaRPr lang="en-US" sz="1400" b="1" dirty="0"/>
          </a:p>
          <a:p>
            <a:pPr marL="747713" indent="-231775">
              <a:spcBef>
                <a:spcPts val="0"/>
              </a:spcBef>
              <a:defRPr/>
            </a:pPr>
            <a:endParaRPr lang="en-US" sz="600" dirty="0"/>
          </a:p>
        </p:txBody>
      </p:sp>
      <p:pic>
        <p:nvPicPr>
          <p:cNvPr id="16388" name="Picture 5" descr="http://www.englishcrown.co.uk/imgs/henry2.jpg"/>
          <p:cNvPicPr>
            <a:picLocks noChangeAspect="1" noChangeArrowheads="1"/>
          </p:cNvPicPr>
          <p:nvPr/>
        </p:nvPicPr>
        <p:blipFill>
          <a:blip r:embed="rId2" cstate="print"/>
          <a:srcRect/>
          <a:stretch>
            <a:fillRect/>
          </a:stretch>
        </p:blipFill>
        <p:spPr bwMode="auto">
          <a:xfrm>
            <a:off x="6934200" y="2743200"/>
            <a:ext cx="1574006" cy="2014728"/>
          </a:xfrm>
          <a:prstGeom prst="rect">
            <a:avLst/>
          </a:prstGeom>
          <a:noFill/>
          <a:ln w="9525">
            <a:noFill/>
            <a:miter lim="800000"/>
            <a:headEnd/>
            <a:tailEnd/>
          </a:ln>
        </p:spPr>
      </p:pic>
    </p:spTree>
    <p:extLst>
      <p:ext uri="{BB962C8B-B14F-4D97-AF65-F5344CB8AC3E}">
        <p14:creationId xmlns:p14="http://schemas.microsoft.com/office/powerpoint/2010/main" val="408699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14400"/>
            <a:ext cx="8839200" cy="5690789"/>
          </a:xfrm>
          <a:prstGeom prst="rect">
            <a:avLst/>
          </a:prstGeom>
        </p:spPr>
        <p:txBody>
          <a:bodyPr wrap="square">
            <a:spAutoFit/>
          </a:bodyPr>
          <a:lstStyle/>
          <a:p>
            <a:pPr marL="342900" indent="-342900" algn="ctr">
              <a:lnSpc>
                <a:spcPct val="85000"/>
              </a:lnSpc>
              <a:spcBef>
                <a:spcPts val="0"/>
              </a:spcBef>
              <a:defRPr/>
            </a:pPr>
            <a:r>
              <a:rPr lang="en-US" sz="3600" b="1" dirty="0">
                <a:solidFill>
                  <a:srgbClr val="0033CC"/>
                </a:solidFill>
              </a:rPr>
              <a:t>The Nature of Corporations</a:t>
            </a:r>
          </a:p>
          <a:p>
            <a:pPr marL="342900" indent="-342900" algn="ctr">
              <a:lnSpc>
                <a:spcPct val="85000"/>
              </a:lnSpc>
              <a:spcBef>
                <a:spcPts val="0"/>
              </a:spcBef>
              <a:defRPr/>
            </a:pPr>
            <a:r>
              <a:rPr lang="en-US" sz="2800" b="1" i="1" dirty="0">
                <a:solidFill>
                  <a:srgbClr val="006600"/>
                </a:solidFill>
              </a:rPr>
              <a:t>The Origins of Corporations</a:t>
            </a:r>
          </a:p>
          <a:p>
            <a:pPr marL="342900" indent="-342900">
              <a:lnSpc>
                <a:spcPct val="85000"/>
              </a:lnSpc>
              <a:spcBef>
                <a:spcPts val="0"/>
              </a:spcBef>
              <a:defRPr/>
            </a:pPr>
            <a:r>
              <a:rPr lang="en-US" sz="800" b="1" dirty="0">
                <a:solidFill>
                  <a:schemeClr val="accent1">
                    <a:lumMod val="25000"/>
                  </a:schemeClr>
                </a:solidFill>
              </a:rPr>
              <a:t>  </a:t>
            </a:r>
          </a:p>
          <a:p>
            <a:pPr marL="342900" indent="-342900">
              <a:lnSpc>
                <a:spcPct val="85000"/>
              </a:lnSpc>
              <a:spcBef>
                <a:spcPts val="0"/>
              </a:spcBef>
              <a:defRPr/>
            </a:pPr>
            <a:r>
              <a:rPr lang="en-US" sz="2200" b="1" dirty="0">
                <a:solidFill>
                  <a:schemeClr val="accent1">
                    <a:lumMod val="25000"/>
                  </a:schemeClr>
                </a:solidFill>
              </a:rPr>
              <a:t>  </a:t>
            </a:r>
            <a:r>
              <a:rPr lang="en-US" sz="2200" b="1" dirty="0">
                <a:solidFill>
                  <a:srgbClr val="C00000"/>
                </a:solidFill>
              </a:rPr>
              <a:t>B. The Rise of the Corporation Continued:</a:t>
            </a:r>
          </a:p>
          <a:p>
            <a:pPr marL="342900" indent="-342900">
              <a:lnSpc>
                <a:spcPct val="85000"/>
              </a:lnSpc>
              <a:spcBef>
                <a:spcPts val="0"/>
              </a:spcBef>
              <a:defRPr/>
            </a:pPr>
            <a:r>
              <a:rPr lang="en-US" sz="700" b="1" dirty="0">
                <a:solidFill>
                  <a:schemeClr val="accent1">
                    <a:lumMod val="25000"/>
                  </a:schemeClr>
                </a:solidFill>
              </a:rPr>
              <a:t>	    </a:t>
            </a:r>
          </a:p>
          <a:p>
            <a:pPr marL="342900" indent="-342900">
              <a:lnSpc>
                <a:spcPct val="85000"/>
              </a:lnSpc>
              <a:spcBef>
                <a:spcPts val="0"/>
              </a:spcBef>
              <a:defRPr/>
            </a:pPr>
            <a:r>
              <a:rPr lang="en-US" sz="2000" b="1" dirty="0">
                <a:solidFill>
                  <a:schemeClr val="accent2">
                    <a:lumMod val="75000"/>
                  </a:schemeClr>
                </a:solidFill>
              </a:rPr>
              <a:t>          English Law Continued:</a:t>
            </a:r>
          </a:p>
          <a:p>
            <a:pPr>
              <a:lnSpc>
                <a:spcPct val="85000"/>
              </a:lnSpc>
              <a:spcBef>
                <a:spcPts val="0"/>
              </a:spcBef>
              <a:defRPr/>
            </a:pPr>
            <a:endParaRPr lang="en-US" sz="800" dirty="0"/>
          </a:p>
          <a:p>
            <a:pPr marL="747713" indent="-231775">
              <a:lnSpc>
                <a:spcPct val="85000"/>
              </a:lnSpc>
              <a:spcBef>
                <a:spcPts val="0"/>
              </a:spcBef>
              <a:defRPr/>
            </a:pPr>
            <a:endParaRPr lang="en-US" sz="600" dirty="0"/>
          </a:p>
          <a:p>
            <a:pPr marL="747713" indent="-231775">
              <a:lnSpc>
                <a:spcPct val="85000"/>
              </a:lnSpc>
              <a:spcBef>
                <a:spcPts val="0"/>
              </a:spcBef>
              <a:buFont typeface="Arial" pitchFamily="34" charset="0"/>
              <a:buChar char="•"/>
              <a:defRPr/>
            </a:pPr>
            <a:r>
              <a:rPr lang="en-US" sz="1600" b="1" dirty="0"/>
              <a:t>Application to Business:</a:t>
            </a:r>
            <a:r>
              <a:rPr lang="en-US" sz="1600" dirty="0"/>
              <a:t>  </a:t>
            </a:r>
            <a:r>
              <a:rPr lang="en-US" sz="1400" dirty="0"/>
              <a:t>Later rulers, then expanded this idea </a:t>
            </a:r>
          </a:p>
          <a:p>
            <a:pPr marL="515938">
              <a:lnSpc>
                <a:spcPct val="85000"/>
              </a:lnSpc>
              <a:spcBef>
                <a:spcPts val="0"/>
              </a:spcBef>
              <a:defRPr/>
            </a:pPr>
            <a:r>
              <a:rPr lang="en-US" sz="1400" dirty="0"/>
              <a:t>     of the corporation by employing the corporate mechanism to establish </a:t>
            </a:r>
          </a:p>
          <a:p>
            <a:pPr marL="515938">
              <a:lnSpc>
                <a:spcPct val="85000"/>
              </a:lnSpc>
              <a:spcBef>
                <a:spcPts val="0"/>
              </a:spcBef>
              <a:defRPr/>
            </a:pPr>
            <a:r>
              <a:rPr lang="en-US" sz="1400" dirty="0"/>
              <a:t>     trade guilds.</a:t>
            </a:r>
            <a:r>
              <a:rPr lang="en-US" sz="1600" dirty="0"/>
              <a:t>  </a:t>
            </a:r>
          </a:p>
          <a:p>
            <a:pPr marL="515938">
              <a:lnSpc>
                <a:spcPct val="85000"/>
              </a:lnSpc>
              <a:spcBef>
                <a:spcPts val="0"/>
              </a:spcBef>
              <a:defRPr/>
            </a:pPr>
            <a:endParaRPr lang="en-US" sz="700" dirty="0"/>
          </a:p>
          <a:p>
            <a:pPr marL="515938">
              <a:lnSpc>
                <a:spcPct val="85000"/>
              </a:lnSpc>
              <a:spcBef>
                <a:spcPts val="0"/>
              </a:spcBef>
              <a:defRPr/>
            </a:pPr>
            <a:r>
              <a:rPr lang="en-US" sz="1600" dirty="0"/>
              <a:t>    </a:t>
            </a:r>
            <a:r>
              <a:rPr lang="en-US" sz="1400" dirty="0"/>
              <a:t>These organizations would establish by-laws to govern all persons engaged </a:t>
            </a:r>
          </a:p>
          <a:p>
            <a:pPr marL="515938">
              <a:lnSpc>
                <a:spcPct val="85000"/>
              </a:lnSpc>
              <a:spcBef>
                <a:spcPts val="0"/>
              </a:spcBef>
              <a:defRPr/>
            </a:pPr>
            <a:r>
              <a:rPr lang="en-US" sz="1400" dirty="0"/>
              <a:t>     in a specified field  (such as weavers, tailors, goldsmiths, and haberdashers). </a:t>
            </a:r>
            <a:endParaRPr lang="en-US" sz="1400" b="1" dirty="0"/>
          </a:p>
          <a:p>
            <a:pPr marL="747713" indent="-231775">
              <a:lnSpc>
                <a:spcPct val="85000"/>
              </a:lnSpc>
              <a:spcBef>
                <a:spcPts val="0"/>
              </a:spcBef>
              <a:defRPr/>
            </a:pPr>
            <a:endParaRPr lang="en-US" sz="700" dirty="0"/>
          </a:p>
          <a:p>
            <a:pPr marL="747713" indent="-231775">
              <a:lnSpc>
                <a:spcPct val="85000"/>
              </a:lnSpc>
              <a:spcBef>
                <a:spcPts val="0"/>
              </a:spcBef>
              <a:buFont typeface="Arial" pitchFamily="34" charset="0"/>
              <a:buChar char="•"/>
              <a:defRPr/>
            </a:pPr>
            <a:r>
              <a:rPr lang="en-US" sz="1600" b="1" dirty="0"/>
              <a:t>A British Staple of Law:</a:t>
            </a:r>
            <a:r>
              <a:rPr lang="en-US" sz="1600" dirty="0"/>
              <a:t>  </a:t>
            </a:r>
            <a:r>
              <a:rPr lang="en-US" sz="1400" dirty="0"/>
              <a:t>By the time of the founding of Colonial America, </a:t>
            </a:r>
          </a:p>
          <a:p>
            <a:pPr marL="515938">
              <a:lnSpc>
                <a:spcPct val="85000"/>
              </a:lnSpc>
              <a:spcBef>
                <a:spcPts val="0"/>
              </a:spcBef>
              <a:defRPr/>
            </a:pPr>
            <a:r>
              <a:rPr lang="en-US" sz="1400" dirty="0"/>
              <a:t>     the corporation attained a status in the social constitution of Great Britain and its colonies.</a:t>
            </a:r>
          </a:p>
          <a:p>
            <a:pPr>
              <a:lnSpc>
                <a:spcPct val="85000"/>
              </a:lnSpc>
              <a:spcBef>
                <a:spcPts val="0"/>
              </a:spcBef>
              <a:defRPr/>
            </a:pPr>
            <a:endParaRPr lang="en-US" sz="400" dirty="0"/>
          </a:p>
          <a:p>
            <a:pPr>
              <a:lnSpc>
                <a:spcPct val="85000"/>
              </a:lnSpc>
              <a:spcBef>
                <a:spcPts val="0"/>
              </a:spcBef>
              <a:defRPr/>
            </a:pPr>
            <a:endParaRPr lang="en-US" sz="400" dirty="0"/>
          </a:p>
          <a:p>
            <a:pPr marL="741363" indent="-223838">
              <a:lnSpc>
                <a:spcPct val="85000"/>
              </a:lnSpc>
              <a:spcBef>
                <a:spcPts val="0"/>
              </a:spcBef>
              <a:buFont typeface="Arial" pitchFamily="34" charset="0"/>
              <a:buChar char="•"/>
              <a:defRPr/>
            </a:pPr>
            <a:r>
              <a:rPr lang="en-US" sz="1600" b="1" dirty="0"/>
              <a:t>Expanded to Meet Economic Needs: </a:t>
            </a:r>
            <a:r>
              <a:rPr lang="en-US" sz="1600" dirty="0"/>
              <a:t> </a:t>
            </a:r>
            <a:r>
              <a:rPr lang="en-US" sz="1400" dirty="0"/>
              <a:t>As the needs of English society changed, the corporation was further developed.  </a:t>
            </a:r>
          </a:p>
          <a:p>
            <a:pPr marL="741363" indent="-223838">
              <a:lnSpc>
                <a:spcPct val="85000"/>
              </a:lnSpc>
              <a:spcBef>
                <a:spcPts val="0"/>
              </a:spcBef>
              <a:buFont typeface="Arial" pitchFamily="34" charset="0"/>
              <a:buChar char="•"/>
              <a:defRPr/>
            </a:pPr>
            <a:endParaRPr lang="en-US" sz="700" dirty="0"/>
          </a:p>
          <a:p>
            <a:pPr marL="517525">
              <a:lnSpc>
                <a:spcPct val="85000"/>
              </a:lnSpc>
              <a:spcBef>
                <a:spcPts val="0"/>
              </a:spcBef>
              <a:defRPr/>
            </a:pPr>
            <a:r>
              <a:rPr lang="en-US" sz="1400" dirty="0"/>
              <a:t>     To meet these needs, British royal sovereigns began to grant charters for such purposes as</a:t>
            </a:r>
          </a:p>
          <a:p>
            <a:pPr marL="517525">
              <a:lnSpc>
                <a:spcPct val="85000"/>
              </a:lnSpc>
              <a:spcBef>
                <a:spcPts val="0"/>
              </a:spcBef>
              <a:defRPr/>
            </a:pPr>
            <a:r>
              <a:rPr lang="en-US" sz="1400" dirty="0"/>
              <a:t>     constructing public works projects such as churches, hospitals, universities, waterways and canals.</a:t>
            </a:r>
            <a:endParaRPr lang="en-US" sz="1400" b="1" dirty="0"/>
          </a:p>
          <a:p>
            <a:pPr>
              <a:lnSpc>
                <a:spcPct val="85000"/>
              </a:lnSpc>
              <a:spcBef>
                <a:spcPts val="0"/>
              </a:spcBef>
              <a:defRPr/>
            </a:pPr>
            <a:endParaRPr lang="en-US" sz="700" b="1" dirty="0"/>
          </a:p>
          <a:p>
            <a:pPr marL="741363" indent="-223838">
              <a:lnSpc>
                <a:spcPct val="85000"/>
              </a:lnSpc>
              <a:spcBef>
                <a:spcPts val="0"/>
              </a:spcBef>
              <a:buFont typeface="Arial" pitchFamily="34" charset="0"/>
              <a:buChar char="•"/>
              <a:defRPr/>
            </a:pPr>
            <a:r>
              <a:rPr lang="en-US" sz="1600" b="1" dirty="0"/>
              <a:t>A Means to Colonize:</a:t>
            </a:r>
            <a:r>
              <a:rPr lang="en-US" sz="1600" dirty="0"/>
              <a:t> </a:t>
            </a:r>
            <a:r>
              <a:rPr lang="en-US" sz="1400" dirty="0"/>
              <a:t>By the start of the 17th century, as England arose to the stature of a </a:t>
            </a:r>
          </a:p>
          <a:p>
            <a:pPr marL="517525">
              <a:lnSpc>
                <a:spcPct val="85000"/>
              </a:lnSpc>
              <a:spcBef>
                <a:spcPts val="0"/>
              </a:spcBef>
              <a:defRPr/>
            </a:pPr>
            <a:r>
              <a:rPr lang="en-US" sz="1400" dirty="0"/>
              <a:t>      world superpower, Queen Elizabeth decided to deploy the corporation format  to extend national</a:t>
            </a:r>
          </a:p>
          <a:p>
            <a:pPr marL="517525">
              <a:lnSpc>
                <a:spcPct val="85000"/>
              </a:lnSpc>
              <a:spcBef>
                <a:spcPts val="0"/>
              </a:spcBef>
              <a:defRPr/>
            </a:pPr>
            <a:r>
              <a:rPr lang="en-US" sz="1400" dirty="0"/>
              <a:t>      influence into the area of colonization. </a:t>
            </a:r>
          </a:p>
          <a:p>
            <a:pPr marL="517525">
              <a:lnSpc>
                <a:spcPct val="85000"/>
              </a:lnSpc>
              <a:spcBef>
                <a:spcPts val="0"/>
              </a:spcBef>
              <a:defRPr/>
            </a:pPr>
            <a:endParaRPr lang="en-US" sz="700" dirty="0"/>
          </a:p>
          <a:p>
            <a:pPr marL="517525">
              <a:lnSpc>
                <a:spcPct val="85000"/>
              </a:lnSpc>
              <a:spcBef>
                <a:spcPts val="0"/>
              </a:spcBef>
              <a:defRPr/>
            </a:pPr>
            <a:r>
              <a:rPr lang="en-US" sz="1400" dirty="0"/>
              <a:t>      Chartering such entities as the East India Trading Company, the Hudson’s Bay Company, the</a:t>
            </a:r>
          </a:p>
          <a:p>
            <a:pPr marL="517525">
              <a:lnSpc>
                <a:spcPct val="85000"/>
              </a:lnSpc>
              <a:spcBef>
                <a:spcPts val="0"/>
              </a:spcBef>
              <a:defRPr/>
            </a:pPr>
            <a:r>
              <a:rPr lang="en-US" sz="1400" dirty="0"/>
              <a:t>      Virginia Company and the Massachusetts Bay Company, England became the British Empire, </a:t>
            </a:r>
          </a:p>
          <a:p>
            <a:pPr marL="517525">
              <a:lnSpc>
                <a:spcPct val="85000"/>
              </a:lnSpc>
              <a:spcBef>
                <a:spcPts val="0"/>
              </a:spcBef>
              <a:defRPr/>
            </a:pPr>
            <a:r>
              <a:rPr lang="en-US" sz="1400" dirty="0"/>
              <a:t>      using corporate powers to develop, settle and institute commercial operations all across the globe.</a:t>
            </a:r>
            <a:endParaRPr lang="en-US" sz="1600" b="1" dirty="0"/>
          </a:p>
        </p:txBody>
      </p:sp>
      <p:sp>
        <p:nvSpPr>
          <p:cNvPr id="5" name="Slide Number Placeholder 4"/>
          <p:cNvSpPr>
            <a:spLocks noGrp="1"/>
          </p:cNvSpPr>
          <p:nvPr>
            <p:ph type="sldNum" sz="quarter" idx="12"/>
          </p:nvPr>
        </p:nvSpPr>
        <p:spPr/>
        <p:txBody>
          <a:bodyPr/>
          <a:lstStyle/>
          <a:p>
            <a:pPr>
              <a:defRPr/>
            </a:pPr>
            <a:fld id="{5621B96D-5F87-43F0-B622-8251813B8741}" type="slidenum">
              <a:rPr lang="en-US" smtClean="0"/>
              <a:pPr>
                <a:defRPr/>
              </a:pPr>
              <a:t>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126" y="2133600"/>
            <a:ext cx="1395146" cy="1709738"/>
          </a:xfrm>
          <a:prstGeom prst="rect">
            <a:avLst/>
          </a:prstGeom>
        </p:spPr>
      </p:pic>
    </p:spTree>
    <p:extLst>
      <p:ext uri="{BB962C8B-B14F-4D97-AF65-F5344CB8AC3E}">
        <p14:creationId xmlns:p14="http://schemas.microsoft.com/office/powerpoint/2010/main" val="2000359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14400"/>
            <a:ext cx="8839200" cy="5410712"/>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The Nature of Corporations</a:t>
            </a:r>
          </a:p>
          <a:p>
            <a:pPr marL="342900" indent="-342900" algn="ctr">
              <a:lnSpc>
                <a:spcPct val="90000"/>
              </a:lnSpc>
              <a:spcBef>
                <a:spcPts val="0"/>
              </a:spcBef>
              <a:defRPr/>
            </a:pPr>
            <a:r>
              <a:rPr lang="en-US" sz="2800" b="1" i="1" dirty="0">
                <a:solidFill>
                  <a:srgbClr val="006600"/>
                </a:solidFill>
              </a:rPr>
              <a:t>The Origins of Corporations</a:t>
            </a:r>
          </a:p>
          <a:p>
            <a:pPr marL="342900" indent="-342900">
              <a:lnSpc>
                <a:spcPct val="90000"/>
              </a:lnSpc>
              <a:spcBef>
                <a:spcPts val="0"/>
              </a:spcBef>
              <a:defRPr/>
            </a:pPr>
            <a:r>
              <a:rPr lang="en-US" sz="900" b="1" dirty="0">
                <a:solidFill>
                  <a:schemeClr val="accent1">
                    <a:lumMod val="25000"/>
                  </a:schemeClr>
                </a:solidFill>
              </a:rPr>
              <a:t>  </a:t>
            </a:r>
          </a:p>
          <a:p>
            <a:pPr marL="342900" indent="-342900">
              <a:lnSpc>
                <a:spcPct val="90000"/>
              </a:lnSpc>
              <a:spcBef>
                <a:spcPts val="0"/>
              </a:spcBef>
              <a:defRPr/>
            </a:pPr>
            <a:r>
              <a:rPr lang="en-US" sz="2200" b="1" dirty="0">
                <a:solidFill>
                  <a:srgbClr val="C00000"/>
                </a:solidFill>
              </a:rPr>
              <a:t>  B. The Rise of the Corporation Continued:</a:t>
            </a:r>
          </a:p>
          <a:p>
            <a:pPr marL="342900" indent="-342900">
              <a:lnSpc>
                <a:spcPct val="90000"/>
              </a:lnSpc>
              <a:spcBef>
                <a:spcPts val="0"/>
              </a:spcBef>
              <a:defRPr/>
            </a:pPr>
            <a:r>
              <a:rPr lang="en-US" sz="800" b="1" dirty="0">
                <a:solidFill>
                  <a:schemeClr val="accent1">
                    <a:lumMod val="25000"/>
                  </a:schemeClr>
                </a:solidFill>
              </a:rPr>
              <a:t>	    </a:t>
            </a:r>
          </a:p>
          <a:p>
            <a:pPr marL="342900" indent="-342900">
              <a:lnSpc>
                <a:spcPct val="90000"/>
              </a:lnSpc>
              <a:spcBef>
                <a:spcPts val="0"/>
              </a:spcBef>
              <a:defRPr/>
            </a:pPr>
            <a:r>
              <a:rPr lang="en-US" sz="2000" b="1" dirty="0">
                <a:solidFill>
                  <a:schemeClr val="accent2">
                    <a:lumMod val="75000"/>
                  </a:schemeClr>
                </a:solidFill>
              </a:rPr>
              <a:t>          English Law Continued:</a:t>
            </a:r>
          </a:p>
          <a:p>
            <a:pPr>
              <a:lnSpc>
                <a:spcPct val="90000"/>
              </a:lnSpc>
              <a:spcBef>
                <a:spcPts val="0"/>
              </a:spcBef>
              <a:defRPr/>
            </a:pPr>
            <a:endParaRPr lang="en-US" sz="800" dirty="0">
              <a:latin typeface="Arial" pitchFamily="34" charset="0"/>
            </a:endParaRPr>
          </a:p>
          <a:p>
            <a:pPr marL="682625" indent="-219075">
              <a:lnSpc>
                <a:spcPct val="90000"/>
              </a:lnSpc>
              <a:spcBef>
                <a:spcPts val="0"/>
              </a:spcBef>
              <a:buFont typeface="Arial" pitchFamily="34" charset="0"/>
              <a:buChar char="•"/>
              <a:defRPr/>
            </a:pPr>
            <a:r>
              <a:rPr lang="en-US" sz="1500" b="1" dirty="0">
                <a:latin typeface="Arial" pitchFamily="34" charset="0"/>
              </a:rPr>
              <a:t>Corporations as a Tool of  Government and Business:</a:t>
            </a:r>
            <a:r>
              <a:rPr lang="en-US" sz="1500" dirty="0">
                <a:latin typeface="Arial" pitchFamily="34" charset="0"/>
              </a:rPr>
              <a:t> These corporations were thus developed into a tool, granted by a king, to extend his rule and power, using </a:t>
            </a:r>
          </a:p>
          <a:p>
            <a:pPr marL="463550">
              <a:lnSpc>
                <a:spcPct val="90000"/>
              </a:lnSpc>
              <a:spcBef>
                <a:spcPts val="0"/>
              </a:spcBef>
              <a:defRPr/>
            </a:pPr>
            <a:r>
              <a:rPr lang="en-US" sz="1500" dirty="0">
                <a:latin typeface="Arial" pitchFamily="34" charset="0"/>
              </a:rPr>
              <a:t>    the initiative of private individuals, to accomplish certain public purposes.</a:t>
            </a:r>
          </a:p>
          <a:p>
            <a:pPr>
              <a:lnSpc>
                <a:spcPct val="90000"/>
              </a:lnSpc>
              <a:spcBef>
                <a:spcPts val="0"/>
              </a:spcBef>
              <a:defRPr/>
            </a:pPr>
            <a:endParaRPr lang="en-US" sz="800" dirty="0">
              <a:latin typeface="Arial" pitchFamily="34" charset="0"/>
            </a:endParaRPr>
          </a:p>
          <a:p>
            <a:pPr marL="682625" indent="-219075">
              <a:lnSpc>
                <a:spcPct val="90000"/>
              </a:lnSpc>
              <a:spcBef>
                <a:spcPts val="0"/>
              </a:spcBef>
              <a:buFont typeface="Arial" pitchFamily="34" charset="0"/>
              <a:buChar char="•"/>
              <a:defRPr/>
            </a:pPr>
            <a:r>
              <a:rPr lang="en-US" sz="1500" b="1" dirty="0">
                <a:latin typeface="Arial" pitchFamily="34" charset="0"/>
              </a:rPr>
              <a:t>The Rise of Limited Liability:</a:t>
            </a:r>
            <a:r>
              <a:rPr lang="en-US" sz="1500" dirty="0">
                <a:latin typeface="Arial" pitchFamily="34" charset="0"/>
              </a:rPr>
              <a:t> Most importantly, starting with the joint </a:t>
            </a:r>
          </a:p>
          <a:p>
            <a:pPr marL="682625" indent="-219075">
              <a:lnSpc>
                <a:spcPct val="90000"/>
              </a:lnSpc>
              <a:spcBef>
                <a:spcPts val="0"/>
              </a:spcBef>
              <a:defRPr/>
            </a:pPr>
            <a:r>
              <a:rPr lang="en-US" sz="1500" dirty="0">
                <a:latin typeface="Arial" pitchFamily="34" charset="0"/>
              </a:rPr>
              <a:t>	stock corporation, such charters could also provide, as aforementioned,  </a:t>
            </a:r>
          </a:p>
          <a:p>
            <a:pPr marL="682625" indent="-219075">
              <a:lnSpc>
                <a:spcPct val="90000"/>
              </a:lnSpc>
              <a:spcBef>
                <a:spcPts val="0"/>
              </a:spcBef>
              <a:defRPr/>
            </a:pPr>
            <a:r>
              <a:rPr lang="en-US" sz="1500" dirty="0">
                <a:latin typeface="Arial" pitchFamily="34" charset="0"/>
              </a:rPr>
              <a:t>    for an extension of sovereign immunity, so as to limit the liability and financial </a:t>
            </a:r>
          </a:p>
          <a:p>
            <a:pPr marL="682625" indent="-219075">
              <a:lnSpc>
                <a:spcPct val="90000"/>
              </a:lnSpc>
              <a:spcBef>
                <a:spcPts val="0"/>
              </a:spcBef>
              <a:defRPr/>
            </a:pPr>
            <a:r>
              <a:rPr lang="en-US" sz="1500" dirty="0">
                <a:latin typeface="Arial" pitchFamily="34" charset="0"/>
              </a:rPr>
              <a:t>	exposure of corporate investors  to only the amount of their investment.</a:t>
            </a:r>
            <a:r>
              <a:rPr lang="en-US" sz="1500" b="1" dirty="0">
                <a:latin typeface="Arial" pitchFamily="34" charset="0"/>
              </a:rPr>
              <a:t> </a:t>
            </a:r>
          </a:p>
          <a:p>
            <a:pPr>
              <a:lnSpc>
                <a:spcPct val="90000"/>
              </a:lnSpc>
              <a:spcBef>
                <a:spcPts val="0"/>
              </a:spcBef>
              <a:defRPr/>
            </a:pPr>
            <a:endParaRPr lang="en-US" sz="600" b="1" dirty="0">
              <a:latin typeface="Arial" pitchFamily="34" charset="0"/>
            </a:endParaRPr>
          </a:p>
          <a:p>
            <a:pPr marL="682625" indent="-219075">
              <a:lnSpc>
                <a:spcPct val="90000"/>
              </a:lnSpc>
              <a:spcBef>
                <a:spcPts val="0"/>
              </a:spcBef>
              <a:buFont typeface="Arial" pitchFamily="34" charset="0"/>
              <a:buChar char="•"/>
              <a:defRPr/>
            </a:pPr>
            <a:r>
              <a:rPr lang="en-US" sz="1600" b="1" dirty="0">
                <a:latin typeface="Arial" pitchFamily="34" charset="0"/>
              </a:rPr>
              <a:t>A Powerful Mechanism:</a:t>
            </a:r>
            <a:r>
              <a:rPr lang="en-US" sz="1600" dirty="0">
                <a:latin typeface="Arial" pitchFamily="34" charset="0"/>
              </a:rPr>
              <a:t> Accordingly, perhaps the most important </a:t>
            </a:r>
          </a:p>
          <a:p>
            <a:pPr marL="682625" indent="-219075">
              <a:lnSpc>
                <a:spcPct val="90000"/>
              </a:lnSpc>
              <a:spcBef>
                <a:spcPts val="0"/>
              </a:spcBef>
              <a:defRPr/>
            </a:pPr>
            <a:r>
              <a:rPr lang="en-US" sz="1600" dirty="0">
                <a:latin typeface="Arial" pitchFamily="34" charset="0"/>
              </a:rPr>
              <a:t>	factor, which has led to the dominance of the corporation as a </a:t>
            </a:r>
          </a:p>
          <a:p>
            <a:pPr marL="682625" indent="-219075">
              <a:lnSpc>
                <a:spcPct val="90000"/>
              </a:lnSpc>
              <a:spcBef>
                <a:spcPts val="0"/>
              </a:spcBef>
              <a:defRPr/>
            </a:pPr>
            <a:r>
              <a:rPr lang="en-US" sz="1600" dirty="0">
                <a:latin typeface="Arial" pitchFamily="34" charset="0"/>
              </a:rPr>
              <a:t>	business organization entity, is the development of this limited </a:t>
            </a:r>
          </a:p>
          <a:p>
            <a:pPr marL="682625" indent="-219075">
              <a:lnSpc>
                <a:spcPct val="90000"/>
              </a:lnSpc>
              <a:spcBef>
                <a:spcPts val="0"/>
              </a:spcBef>
              <a:defRPr/>
            </a:pPr>
            <a:r>
              <a:rPr lang="en-US" sz="1600" dirty="0">
                <a:latin typeface="Arial" pitchFamily="34" charset="0"/>
              </a:rPr>
              <a:t>	liability attribute. </a:t>
            </a:r>
          </a:p>
          <a:p>
            <a:pPr>
              <a:lnSpc>
                <a:spcPct val="90000"/>
              </a:lnSpc>
              <a:spcBef>
                <a:spcPts val="0"/>
              </a:spcBef>
              <a:defRPr/>
            </a:pPr>
            <a:endParaRPr lang="en-US" sz="600" dirty="0">
              <a:latin typeface="Arial" pitchFamily="34" charset="0"/>
            </a:endParaRPr>
          </a:p>
          <a:p>
            <a:pPr marL="682625" indent="-219075">
              <a:lnSpc>
                <a:spcPct val="90000"/>
              </a:lnSpc>
              <a:spcBef>
                <a:spcPts val="0"/>
              </a:spcBef>
              <a:buFont typeface="Arial" pitchFamily="34" charset="0"/>
              <a:buChar char="•"/>
              <a:defRPr/>
            </a:pPr>
            <a:r>
              <a:rPr lang="en-US" sz="1600" b="1" dirty="0">
                <a:latin typeface="Arial" pitchFamily="34" charset="0"/>
              </a:rPr>
              <a:t>Original and Novel:</a:t>
            </a:r>
            <a:r>
              <a:rPr lang="en-US" sz="1600" dirty="0">
                <a:latin typeface="Arial" pitchFamily="34" charset="0"/>
              </a:rPr>
              <a:t> At the time of its first inclusion in corporate </a:t>
            </a:r>
          </a:p>
          <a:p>
            <a:pPr marL="682625" indent="-219075">
              <a:lnSpc>
                <a:spcPct val="90000"/>
              </a:lnSpc>
              <a:spcBef>
                <a:spcPts val="0"/>
              </a:spcBef>
              <a:defRPr/>
            </a:pPr>
            <a:r>
              <a:rPr lang="en-US" sz="1600" dirty="0">
                <a:latin typeface="Arial" pitchFamily="34" charset="0"/>
              </a:rPr>
              <a:t>	charters, the concept of limiting one’s liability to only the amount </a:t>
            </a:r>
          </a:p>
          <a:p>
            <a:pPr marL="682625" indent="-219075">
              <a:lnSpc>
                <a:spcPct val="90000"/>
              </a:lnSpc>
              <a:spcBef>
                <a:spcPts val="0"/>
              </a:spcBef>
              <a:defRPr/>
            </a:pPr>
            <a:r>
              <a:rPr lang="en-US" sz="1600" dirty="0">
                <a:latin typeface="Arial" pitchFamily="34" charset="0"/>
              </a:rPr>
              <a:t>	of their capital investment was not otherwise anywhere else </a:t>
            </a:r>
          </a:p>
          <a:p>
            <a:pPr marL="682625" indent="-219075">
              <a:lnSpc>
                <a:spcPct val="90000"/>
              </a:lnSpc>
              <a:spcBef>
                <a:spcPts val="0"/>
              </a:spcBef>
              <a:defRPr/>
            </a:pPr>
            <a:r>
              <a:rPr lang="en-US" sz="1600" dirty="0">
                <a:latin typeface="Arial" pitchFamily="34" charset="0"/>
              </a:rPr>
              <a:t>	recognized at common law. </a:t>
            </a:r>
          </a:p>
        </p:txBody>
      </p:sp>
      <p:pic>
        <p:nvPicPr>
          <p:cNvPr id="22532" name="Picture 5" descr="http://t0.gstatic.com/images?q=tbn:ANd9GcTuOzI2L8jcKmVDUl1RxtpomQuVEl53hQCOL7fgoPL9mDXUrdNrrw"/>
          <p:cNvPicPr>
            <a:picLocks noChangeAspect="1" noChangeArrowheads="1"/>
          </p:cNvPicPr>
          <p:nvPr/>
        </p:nvPicPr>
        <p:blipFill>
          <a:blip r:embed="rId2" cstate="print"/>
          <a:srcRect/>
          <a:stretch>
            <a:fillRect/>
          </a:stretch>
        </p:blipFill>
        <p:spPr bwMode="auto">
          <a:xfrm>
            <a:off x="7467600" y="3224808"/>
            <a:ext cx="1299575" cy="1455089"/>
          </a:xfrm>
          <a:prstGeom prst="rect">
            <a:avLst/>
          </a:prstGeom>
          <a:noFill/>
          <a:ln w="9525">
            <a:noFill/>
            <a:miter lim="800000"/>
            <a:headEnd/>
            <a:tailEnd/>
          </a:ln>
        </p:spPr>
      </p:pic>
      <p:pic>
        <p:nvPicPr>
          <p:cNvPr id="6" name="Picture 6" descr="picture, King Edward VI, Christ's Church, charity, school"/>
          <p:cNvPicPr>
            <a:picLocks noChangeAspect="1" noChangeArrowheads="1"/>
          </p:cNvPicPr>
          <p:nvPr/>
        </p:nvPicPr>
        <p:blipFill>
          <a:blip r:embed="rId3" cstate="print"/>
          <a:srcRect/>
          <a:stretch>
            <a:fillRect/>
          </a:stretch>
        </p:blipFill>
        <p:spPr bwMode="auto">
          <a:xfrm>
            <a:off x="7315200" y="4800600"/>
            <a:ext cx="1434795" cy="1600200"/>
          </a:xfrm>
          <a:prstGeom prst="rect">
            <a:avLst/>
          </a:prstGeom>
          <a:noFill/>
          <a:ln w="9525">
            <a:noFill/>
            <a:miter lim="800000"/>
            <a:headEnd/>
            <a:tailEnd/>
          </a:ln>
        </p:spPr>
      </p:pic>
    </p:spTree>
    <p:extLst>
      <p:ext uri="{BB962C8B-B14F-4D97-AF65-F5344CB8AC3E}">
        <p14:creationId xmlns:p14="http://schemas.microsoft.com/office/powerpoint/2010/main" val="260506613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8902</TotalTime>
  <Words>3799</Words>
  <Application>Microsoft Office PowerPoint</Application>
  <PresentationFormat>On-screen Show (4:3)</PresentationFormat>
  <Paragraphs>445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417</cp:revision>
  <cp:lastPrinted>2017-08-31T14:13:51Z</cp:lastPrinted>
  <dcterms:created xsi:type="dcterms:W3CDTF">2007-08-27T19:04:39Z</dcterms:created>
  <dcterms:modified xsi:type="dcterms:W3CDTF">2022-09-01T15:07:04Z</dcterms:modified>
</cp:coreProperties>
</file>