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409" r:id="rId2"/>
    <p:sldId id="543" r:id="rId3"/>
    <p:sldId id="635" r:id="rId4"/>
    <p:sldId id="664" r:id="rId5"/>
    <p:sldId id="665" r:id="rId6"/>
    <p:sldId id="666" r:id="rId7"/>
    <p:sldId id="636" r:id="rId8"/>
    <p:sldId id="637" r:id="rId9"/>
    <p:sldId id="667" r:id="rId10"/>
    <p:sldId id="668" r:id="rId11"/>
    <p:sldId id="661" r:id="rId12"/>
    <p:sldId id="662" r:id="rId13"/>
    <p:sldId id="669" r:id="rId14"/>
    <p:sldId id="611" r:id="rId15"/>
    <p:sldId id="439" r:id="rId16"/>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A50021"/>
    <a:srgbClr val="006666"/>
    <a:srgbClr val="0033CC"/>
    <a:srgbClr val="C81204"/>
    <a:srgbClr val="4C1441"/>
    <a:srgbClr val="FFFF00"/>
    <a:srgbClr val="CC0000"/>
    <a:srgbClr val="00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4" autoAdjust="0"/>
  </p:normalViewPr>
  <p:slideViewPr>
    <p:cSldViewPr>
      <p:cViewPr varScale="1">
        <p:scale>
          <a:sx n="104" d="100"/>
          <a:sy n="104" d="100"/>
        </p:scale>
        <p:origin x="172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Farley" userId="1b2cfada0102257f" providerId="LiveId" clId="{A44EB998-6D58-459B-A6DC-665D649D3897}"/>
    <pc:docChg chg="custSel addSld delSld modSld">
      <pc:chgData name="Robert Farley" userId="1b2cfada0102257f" providerId="LiveId" clId="{A44EB998-6D58-459B-A6DC-665D649D3897}" dt="2021-10-23T19:11:31.234" v="160" actId="20577"/>
      <pc:docMkLst>
        <pc:docMk/>
      </pc:docMkLst>
      <pc:sldChg chg="modSp mod">
        <pc:chgData name="Robert Farley" userId="1b2cfada0102257f" providerId="LiveId" clId="{A44EB998-6D58-459B-A6DC-665D649D3897}" dt="2021-10-23T19:05:15.733" v="50" actId="20577"/>
        <pc:sldMkLst>
          <pc:docMk/>
          <pc:sldMk cId="0" sldId="409"/>
        </pc:sldMkLst>
        <pc:spChg chg="mod">
          <ac:chgData name="Robert Farley" userId="1b2cfada0102257f" providerId="LiveId" clId="{A44EB998-6D58-459B-A6DC-665D649D3897}" dt="2021-10-23T19:05:15.733" v="50" actId="20577"/>
          <ac:spMkLst>
            <pc:docMk/>
            <pc:sldMk cId="0" sldId="409"/>
            <ac:spMk id="8" creationId="{00000000-0000-0000-0000-000000000000}"/>
          </ac:spMkLst>
        </pc:spChg>
      </pc:sldChg>
      <pc:sldChg chg="modSp mod">
        <pc:chgData name="Robert Farley" userId="1b2cfada0102257f" providerId="LiveId" clId="{A44EB998-6D58-459B-A6DC-665D649D3897}" dt="2021-10-23T19:11:31.234" v="160" actId="20577"/>
        <pc:sldMkLst>
          <pc:docMk/>
          <pc:sldMk cId="0" sldId="439"/>
        </pc:sldMkLst>
        <pc:spChg chg="mod">
          <ac:chgData name="Robert Farley" userId="1b2cfada0102257f" providerId="LiveId" clId="{A44EB998-6D58-459B-A6DC-665D649D3897}" dt="2021-10-23T19:11:31.234" v="160" actId="20577"/>
          <ac:spMkLst>
            <pc:docMk/>
            <pc:sldMk cId="0" sldId="439"/>
            <ac:spMk id="21506" creationId="{00000000-0000-0000-0000-000000000000}"/>
          </ac:spMkLst>
        </pc:spChg>
      </pc:sldChg>
      <pc:sldChg chg="delSp modSp del mod">
        <pc:chgData name="Robert Farley" userId="1b2cfada0102257f" providerId="LiveId" clId="{A44EB998-6D58-459B-A6DC-665D649D3897}" dt="2021-10-23T19:11:24.028" v="155" actId="2696"/>
        <pc:sldMkLst>
          <pc:docMk/>
          <pc:sldMk cId="2446320244" sldId="581"/>
        </pc:sldMkLst>
        <pc:spChg chg="mod">
          <ac:chgData name="Robert Farley" userId="1b2cfada0102257f" providerId="LiveId" clId="{A44EB998-6D58-459B-A6DC-665D649D3897}" dt="2021-10-23T19:08:58.661" v="153" actId="255"/>
          <ac:spMkLst>
            <pc:docMk/>
            <pc:sldMk cId="2446320244" sldId="581"/>
            <ac:spMk id="56323" creationId="{00000000-0000-0000-0000-000000000000}"/>
          </ac:spMkLst>
        </pc:spChg>
        <pc:picChg chg="del">
          <ac:chgData name="Robert Farley" userId="1b2cfada0102257f" providerId="LiveId" clId="{A44EB998-6D58-459B-A6DC-665D649D3897}" dt="2021-10-23T19:09:06.035" v="154" actId="478"/>
          <ac:picMkLst>
            <pc:docMk/>
            <pc:sldMk cId="2446320244" sldId="581"/>
            <ac:picMk id="1026" creationId="{B1E0812C-BA9F-4896-B4AB-4EE0F5CAD8BD}"/>
          </ac:picMkLst>
        </pc:picChg>
      </pc:sldChg>
      <pc:sldChg chg="del">
        <pc:chgData name="Robert Farley" userId="1b2cfada0102257f" providerId="LiveId" clId="{A44EB998-6D58-459B-A6DC-665D649D3897}" dt="2021-10-23T19:07:22.806" v="52" actId="47"/>
        <pc:sldMkLst>
          <pc:docMk/>
          <pc:sldMk cId="3198942143" sldId="583"/>
        </pc:sldMkLst>
      </pc:sldChg>
      <pc:sldChg chg="del">
        <pc:chgData name="Robert Farley" userId="1b2cfada0102257f" providerId="LiveId" clId="{A44EB998-6D58-459B-A6DC-665D649D3897}" dt="2021-10-23T19:07:48.630" v="58" actId="47"/>
        <pc:sldMkLst>
          <pc:docMk/>
          <pc:sldMk cId="2485282883" sldId="634"/>
        </pc:sldMkLst>
      </pc:sldChg>
      <pc:sldChg chg="addSp delSp modSp mod">
        <pc:chgData name="Robert Farley" userId="1b2cfada0102257f" providerId="LiveId" clId="{A44EB998-6D58-459B-A6DC-665D649D3897}" dt="2021-10-23T19:04:44.502" v="10"/>
        <pc:sldMkLst>
          <pc:docMk/>
          <pc:sldMk cId="507419856" sldId="635"/>
        </pc:sldMkLst>
        <pc:spChg chg="del">
          <ac:chgData name="Robert Farley" userId="1b2cfada0102257f" providerId="LiveId" clId="{A44EB998-6D58-459B-A6DC-665D649D3897}" dt="2021-10-23T19:04:42.784" v="9" actId="478"/>
          <ac:spMkLst>
            <pc:docMk/>
            <pc:sldMk cId="507419856" sldId="635"/>
            <ac:spMk id="4" creationId="{00000000-0000-0000-0000-000000000000}"/>
          </ac:spMkLst>
        </pc:spChg>
        <pc:spChg chg="add mod">
          <ac:chgData name="Robert Farley" userId="1b2cfada0102257f" providerId="LiveId" clId="{A44EB998-6D58-459B-A6DC-665D649D3897}" dt="2021-10-23T19:04:44.502" v="10"/>
          <ac:spMkLst>
            <pc:docMk/>
            <pc:sldMk cId="507419856" sldId="635"/>
            <ac:spMk id="5" creationId="{DD7B57DC-0811-4007-8B86-74275A1E552C}"/>
          </ac:spMkLst>
        </pc:spChg>
      </pc:sldChg>
      <pc:sldChg chg="add">
        <pc:chgData name="Robert Farley" userId="1b2cfada0102257f" providerId="LiveId" clId="{A44EB998-6D58-459B-A6DC-665D649D3897}" dt="2021-10-23T19:07:15.259" v="51"/>
        <pc:sldMkLst>
          <pc:docMk/>
          <pc:sldMk cId="2056853911" sldId="636"/>
        </pc:sldMkLst>
      </pc:sldChg>
      <pc:sldChg chg="add">
        <pc:chgData name="Robert Farley" userId="1b2cfada0102257f" providerId="LiveId" clId="{A44EB998-6D58-459B-A6DC-665D649D3897}" dt="2021-10-23T19:07:15.259" v="51"/>
        <pc:sldMkLst>
          <pc:docMk/>
          <pc:sldMk cId="2606492291" sldId="637"/>
        </pc:sldMkLst>
      </pc:sldChg>
      <pc:sldChg chg="del">
        <pc:chgData name="Robert Farley" userId="1b2cfada0102257f" providerId="LiveId" clId="{A44EB998-6D58-459B-A6DC-665D649D3897}" dt="2021-10-23T19:07:47.350" v="57" actId="47"/>
        <pc:sldMkLst>
          <pc:docMk/>
          <pc:sldMk cId="1423062453" sldId="638"/>
        </pc:sldMkLst>
      </pc:sldChg>
      <pc:sldChg chg="del">
        <pc:chgData name="Robert Farley" userId="1b2cfada0102257f" providerId="LiveId" clId="{A44EB998-6D58-459B-A6DC-665D649D3897}" dt="2021-10-23T19:07:45.015" v="56" actId="47"/>
        <pc:sldMkLst>
          <pc:docMk/>
          <pc:sldMk cId="751622504" sldId="655"/>
        </pc:sldMkLst>
      </pc:sldChg>
      <pc:sldChg chg="del">
        <pc:chgData name="Robert Farley" userId="1b2cfada0102257f" providerId="LiveId" clId="{A44EB998-6D58-459B-A6DC-665D649D3897}" dt="2021-10-23T19:07:41.063" v="54" actId="47"/>
        <pc:sldMkLst>
          <pc:docMk/>
          <pc:sldMk cId="4107634573" sldId="659"/>
        </pc:sldMkLst>
      </pc:sldChg>
      <pc:sldChg chg="del">
        <pc:chgData name="Robert Farley" userId="1b2cfada0102257f" providerId="LiveId" clId="{A44EB998-6D58-459B-A6DC-665D649D3897}" dt="2021-10-23T19:07:37.486" v="53" actId="47"/>
        <pc:sldMkLst>
          <pc:docMk/>
          <pc:sldMk cId="219622788" sldId="660"/>
        </pc:sldMkLst>
      </pc:sldChg>
      <pc:sldChg chg="add">
        <pc:chgData name="Robert Farley" userId="1b2cfada0102257f" providerId="LiveId" clId="{A44EB998-6D58-459B-A6DC-665D649D3897}" dt="2021-10-23T19:07:15.259" v="51"/>
        <pc:sldMkLst>
          <pc:docMk/>
          <pc:sldMk cId="3789813885" sldId="661"/>
        </pc:sldMkLst>
      </pc:sldChg>
      <pc:sldChg chg="add">
        <pc:chgData name="Robert Farley" userId="1b2cfada0102257f" providerId="LiveId" clId="{A44EB998-6D58-459B-A6DC-665D649D3897}" dt="2021-10-23T19:07:15.259" v="51"/>
        <pc:sldMkLst>
          <pc:docMk/>
          <pc:sldMk cId="2160812281" sldId="662"/>
        </pc:sldMkLst>
      </pc:sldChg>
      <pc:sldChg chg="del">
        <pc:chgData name="Robert Farley" userId="1b2cfada0102257f" providerId="LiveId" clId="{A44EB998-6D58-459B-A6DC-665D649D3897}" dt="2021-10-23T19:07:42.945" v="55" actId="47"/>
        <pc:sldMkLst>
          <pc:docMk/>
          <pc:sldMk cId="2151880643" sldId="663"/>
        </pc:sldMkLst>
      </pc:sldChg>
      <pc:sldChg chg="add">
        <pc:chgData name="Robert Farley" userId="1b2cfada0102257f" providerId="LiveId" clId="{A44EB998-6D58-459B-A6DC-665D649D3897}" dt="2021-10-23T19:07:15.259" v="51"/>
        <pc:sldMkLst>
          <pc:docMk/>
          <pc:sldMk cId="415968017" sldId="664"/>
        </pc:sldMkLst>
      </pc:sldChg>
      <pc:sldChg chg="add">
        <pc:chgData name="Robert Farley" userId="1b2cfada0102257f" providerId="LiveId" clId="{A44EB998-6D58-459B-A6DC-665D649D3897}" dt="2021-10-23T19:07:15.259" v="51"/>
        <pc:sldMkLst>
          <pc:docMk/>
          <pc:sldMk cId="3272325848" sldId="665"/>
        </pc:sldMkLst>
      </pc:sldChg>
      <pc:sldChg chg="add">
        <pc:chgData name="Robert Farley" userId="1b2cfada0102257f" providerId="LiveId" clId="{A44EB998-6D58-459B-A6DC-665D649D3897}" dt="2021-10-23T19:07:15.259" v="51"/>
        <pc:sldMkLst>
          <pc:docMk/>
          <pc:sldMk cId="1869514794" sldId="666"/>
        </pc:sldMkLst>
      </pc:sldChg>
      <pc:sldChg chg="add">
        <pc:chgData name="Robert Farley" userId="1b2cfada0102257f" providerId="LiveId" clId="{A44EB998-6D58-459B-A6DC-665D649D3897}" dt="2021-10-23T19:07:15.259" v="51"/>
        <pc:sldMkLst>
          <pc:docMk/>
          <pc:sldMk cId="1547611153" sldId="667"/>
        </pc:sldMkLst>
      </pc:sldChg>
      <pc:sldChg chg="add">
        <pc:chgData name="Robert Farley" userId="1b2cfada0102257f" providerId="LiveId" clId="{A44EB998-6D58-459B-A6DC-665D649D3897}" dt="2021-10-23T19:07:15.259" v="51"/>
        <pc:sldMkLst>
          <pc:docMk/>
          <pc:sldMk cId="182711661" sldId="668"/>
        </pc:sldMkLst>
      </pc:sldChg>
      <pc:sldChg chg="add">
        <pc:chgData name="Robert Farley" userId="1b2cfada0102257f" providerId="LiveId" clId="{A44EB998-6D58-459B-A6DC-665D649D3897}" dt="2021-10-23T19:07:15.259" v="51"/>
        <pc:sldMkLst>
          <pc:docMk/>
          <pc:sldMk cId="3982384541" sldId="669"/>
        </pc:sldMkLst>
      </pc:sldChg>
    </pc:docChg>
  </pc:docChgLst>
  <pc:docChgLst>
    <pc:chgData name="Robert Farley" userId="1b2cfada0102257f" providerId="LiveId" clId="{50928174-2A91-4C05-9487-669B61DBAF08}"/>
    <pc:docChg chg="custSel addSld delSld modSld sldOrd">
      <pc:chgData name="Robert Farley" userId="1b2cfada0102257f" providerId="LiveId" clId="{50928174-2A91-4C05-9487-669B61DBAF08}" dt="2020-11-25T21:23:02.232" v="4308" actId="20577"/>
      <pc:docMkLst>
        <pc:docMk/>
      </pc:docMkLst>
      <pc:sldChg chg="modSp mod">
        <pc:chgData name="Robert Farley" userId="1b2cfada0102257f" providerId="LiveId" clId="{50928174-2A91-4C05-9487-669B61DBAF08}" dt="2020-11-25T17:47:33.835" v="47" actId="20577"/>
        <pc:sldMkLst>
          <pc:docMk/>
          <pc:sldMk cId="0" sldId="409"/>
        </pc:sldMkLst>
        <pc:spChg chg="mod">
          <ac:chgData name="Robert Farley" userId="1b2cfada0102257f" providerId="LiveId" clId="{50928174-2A91-4C05-9487-669B61DBAF08}" dt="2020-11-25T17:47:33.835" v="47" actId="20577"/>
          <ac:spMkLst>
            <pc:docMk/>
            <pc:sldMk cId="0" sldId="409"/>
            <ac:spMk id="8" creationId="{00000000-0000-0000-0000-000000000000}"/>
          </ac:spMkLst>
        </pc:spChg>
      </pc:sldChg>
      <pc:sldChg chg="modSp mod">
        <pc:chgData name="Robert Farley" userId="1b2cfada0102257f" providerId="LiveId" clId="{50928174-2A91-4C05-9487-669B61DBAF08}" dt="2020-11-25T18:14:03.372" v="51" actId="20577"/>
        <pc:sldMkLst>
          <pc:docMk/>
          <pc:sldMk cId="0" sldId="439"/>
        </pc:sldMkLst>
        <pc:spChg chg="mod">
          <ac:chgData name="Robert Farley" userId="1b2cfada0102257f" providerId="LiveId" clId="{50928174-2A91-4C05-9487-669B61DBAF08}" dt="2020-11-25T18:14:03.372" v="51" actId="20577"/>
          <ac:spMkLst>
            <pc:docMk/>
            <pc:sldMk cId="0" sldId="439"/>
            <ac:spMk id="21506" creationId="{00000000-0000-0000-0000-000000000000}"/>
          </ac:spMkLst>
        </pc:spChg>
      </pc:sldChg>
      <pc:sldChg chg="addSp delSp modSp add mod">
        <pc:chgData name="Robert Farley" userId="1b2cfada0102257f" providerId="LiveId" clId="{50928174-2A91-4C05-9487-669B61DBAF08}" dt="2020-11-25T21:23:02.232" v="4308" actId="20577"/>
        <pc:sldMkLst>
          <pc:docMk/>
          <pc:sldMk cId="2446320244" sldId="581"/>
        </pc:sldMkLst>
        <pc:spChg chg="mod">
          <ac:chgData name="Robert Farley" userId="1b2cfada0102257f" providerId="LiveId" clId="{50928174-2A91-4C05-9487-669B61DBAF08}" dt="2020-11-25T21:23:02.232" v="4308" actId="20577"/>
          <ac:spMkLst>
            <pc:docMk/>
            <pc:sldMk cId="2446320244" sldId="581"/>
            <ac:spMk id="56323" creationId="{00000000-0000-0000-0000-000000000000}"/>
          </ac:spMkLst>
        </pc:spChg>
        <pc:picChg chg="del">
          <ac:chgData name="Robert Farley" userId="1b2cfada0102257f" providerId="LiveId" clId="{50928174-2A91-4C05-9487-669B61DBAF08}" dt="2020-11-25T20:06:56.954" v="4272" actId="478"/>
          <ac:picMkLst>
            <pc:docMk/>
            <pc:sldMk cId="2446320244" sldId="581"/>
            <ac:picMk id="6" creationId="{00000000-0000-0000-0000-000000000000}"/>
          </ac:picMkLst>
        </pc:picChg>
        <pc:picChg chg="add mod">
          <ac:chgData name="Robert Farley" userId="1b2cfada0102257f" providerId="LiveId" clId="{50928174-2A91-4C05-9487-669B61DBAF08}" dt="2020-11-25T20:08:17.371" v="4281" actId="1076"/>
          <ac:picMkLst>
            <pc:docMk/>
            <pc:sldMk cId="2446320244" sldId="581"/>
            <ac:picMk id="1026" creationId="{B1E0812C-BA9F-4896-B4AB-4EE0F5CAD8BD}"/>
          </ac:picMkLst>
        </pc:picChg>
      </pc:sldChg>
      <pc:sldChg chg="modSp mod">
        <pc:chgData name="Robert Farley" userId="1b2cfada0102257f" providerId="LiveId" clId="{50928174-2A91-4C05-9487-669B61DBAF08}" dt="2020-11-25T19:04:08.289" v="2031" actId="255"/>
        <pc:sldMkLst>
          <pc:docMk/>
          <pc:sldMk cId="3198942143" sldId="583"/>
        </pc:sldMkLst>
        <pc:spChg chg="mod">
          <ac:chgData name="Robert Farley" userId="1b2cfada0102257f" providerId="LiveId" clId="{50928174-2A91-4C05-9487-669B61DBAF08}" dt="2020-11-25T19:04:08.289" v="2031" actId="255"/>
          <ac:spMkLst>
            <pc:docMk/>
            <pc:sldMk cId="3198942143" sldId="583"/>
            <ac:spMk id="79873" creationId="{00000000-0000-0000-0000-000000000000}"/>
          </ac:spMkLst>
        </pc:spChg>
      </pc:sldChg>
      <pc:sldChg chg="modSp mod">
        <pc:chgData name="Robert Farley" userId="1b2cfada0102257f" providerId="LiveId" clId="{50928174-2A91-4C05-9487-669B61DBAF08}" dt="2020-11-25T19:50:52.998" v="3915" actId="20577"/>
        <pc:sldMkLst>
          <pc:docMk/>
          <pc:sldMk cId="2485282883" sldId="634"/>
        </pc:sldMkLst>
        <pc:spChg chg="mod">
          <ac:chgData name="Robert Farley" userId="1b2cfada0102257f" providerId="LiveId" clId="{50928174-2A91-4C05-9487-669B61DBAF08}" dt="2020-11-25T19:50:52.998" v="3915" actId="20577"/>
          <ac:spMkLst>
            <pc:docMk/>
            <pc:sldMk cId="2485282883" sldId="634"/>
            <ac:spMk id="79873" creationId="{00000000-0000-0000-0000-000000000000}"/>
          </ac:spMkLst>
        </pc:spChg>
      </pc:sldChg>
      <pc:sldChg chg="del">
        <pc:chgData name="Robert Farley" userId="1b2cfada0102257f" providerId="LiveId" clId="{50928174-2A91-4C05-9487-669B61DBAF08}" dt="2020-11-25T19:49:29.429" v="3848" actId="47"/>
        <pc:sldMkLst>
          <pc:docMk/>
          <pc:sldMk cId="2056853911" sldId="636"/>
        </pc:sldMkLst>
      </pc:sldChg>
      <pc:sldChg chg="del">
        <pc:chgData name="Robert Farley" userId="1b2cfada0102257f" providerId="LiveId" clId="{50928174-2A91-4C05-9487-669B61DBAF08}" dt="2020-11-25T19:49:31.168" v="3849" actId="47"/>
        <pc:sldMkLst>
          <pc:docMk/>
          <pc:sldMk cId="2606492291" sldId="637"/>
        </pc:sldMkLst>
      </pc:sldChg>
      <pc:sldChg chg="modSp mod">
        <pc:chgData name="Robert Farley" userId="1b2cfada0102257f" providerId="LiveId" clId="{50928174-2A91-4C05-9487-669B61DBAF08}" dt="2020-11-25T20:02:17.104" v="4183" actId="179"/>
        <pc:sldMkLst>
          <pc:docMk/>
          <pc:sldMk cId="1423062453" sldId="638"/>
        </pc:sldMkLst>
        <pc:spChg chg="mod">
          <ac:chgData name="Robert Farley" userId="1b2cfada0102257f" providerId="LiveId" clId="{50928174-2A91-4C05-9487-669B61DBAF08}" dt="2020-11-25T20:02:17.104" v="4183" actId="179"/>
          <ac:spMkLst>
            <pc:docMk/>
            <pc:sldMk cId="1423062453" sldId="638"/>
            <ac:spMk id="3" creationId="{00000000-0000-0000-0000-000000000000}"/>
          </ac:spMkLst>
        </pc:spChg>
      </pc:sldChg>
      <pc:sldChg chg="modSp mod">
        <pc:chgData name="Robert Farley" userId="1b2cfada0102257f" providerId="LiveId" clId="{50928174-2A91-4C05-9487-669B61DBAF08}" dt="2020-11-25T19:50:15.278" v="3898" actId="255"/>
        <pc:sldMkLst>
          <pc:docMk/>
          <pc:sldMk cId="751622504" sldId="655"/>
        </pc:sldMkLst>
        <pc:spChg chg="mod">
          <ac:chgData name="Robert Farley" userId="1b2cfada0102257f" providerId="LiveId" clId="{50928174-2A91-4C05-9487-669B61DBAF08}" dt="2020-11-25T19:50:15.278" v="3898" actId="255"/>
          <ac:spMkLst>
            <pc:docMk/>
            <pc:sldMk cId="751622504" sldId="655"/>
            <ac:spMk id="79873" creationId="{00000000-0000-0000-0000-000000000000}"/>
          </ac:spMkLst>
        </pc:spChg>
      </pc:sldChg>
      <pc:sldChg chg="modSp mod">
        <pc:chgData name="Robert Farley" userId="1b2cfada0102257f" providerId="LiveId" clId="{50928174-2A91-4C05-9487-669B61DBAF08}" dt="2020-11-25T19:05:02.790" v="2080" actId="255"/>
        <pc:sldMkLst>
          <pc:docMk/>
          <pc:sldMk cId="4107634573" sldId="659"/>
        </pc:sldMkLst>
        <pc:spChg chg="mod">
          <ac:chgData name="Robert Farley" userId="1b2cfada0102257f" providerId="LiveId" clId="{50928174-2A91-4C05-9487-669B61DBAF08}" dt="2020-11-25T19:05:02.790" v="2080" actId="255"/>
          <ac:spMkLst>
            <pc:docMk/>
            <pc:sldMk cId="4107634573" sldId="659"/>
            <ac:spMk id="79873" creationId="{00000000-0000-0000-0000-000000000000}"/>
          </ac:spMkLst>
        </pc:spChg>
      </pc:sldChg>
      <pc:sldChg chg="modSp mod">
        <pc:chgData name="Robert Farley" userId="1b2cfada0102257f" providerId="LiveId" clId="{50928174-2A91-4C05-9487-669B61DBAF08}" dt="2020-11-25T19:03:49.287" v="2029" actId="20577"/>
        <pc:sldMkLst>
          <pc:docMk/>
          <pc:sldMk cId="219622788" sldId="660"/>
        </pc:sldMkLst>
        <pc:spChg chg="mod">
          <ac:chgData name="Robert Farley" userId="1b2cfada0102257f" providerId="LiveId" clId="{50928174-2A91-4C05-9487-669B61DBAF08}" dt="2020-11-25T19:03:49.287" v="2029" actId="20577"/>
          <ac:spMkLst>
            <pc:docMk/>
            <pc:sldMk cId="219622788" sldId="660"/>
            <ac:spMk id="3" creationId="{00000000-0000-0000-0000-000000000000}"/>
          </ac:spMkLst>
        </pc:spChg>
      </pc:sldChg>
      <pc:sldChg chg="del">
        <pc:chgData name="Robert Farley" userId="1b2cfada0102257f" providerId="LiveId" clId="{50928174-2A91-4C05-9487-669B61DBAF08}" dt="2020-11-25T19:50:33.159" v="3899" actId="47"/>
        <pc:sldMkLst>
          <pc:docMk/>
          <pc:sldMk cId="3789813885" sldId="661"/>
        </pc:sldMkLst>
      </pc:sldChg>
      <pc:sldChg chg="del">
        <pc:chgData name="Robert Farley" userId="1b2cfada0102257f" providerId="LiveId" clId="{50928174-2A91-4C05-9487-669B61DBAF08}" dt="2020-11-25T19:50:33.159" v="3899" actId="47"/>
        <pc:sldMkLst>
          <pc:docMk/>
          <pc:sldMk cId="2160812281" sldId="662"/>
        </pc:sldMkLst>
      </pc:sldChg>
      <pc:sldChg chg="modSp add mod ord">
        <pc:chgData name="Robert Farley" userId="1b2cfada0102257f" providerId="LiveId" clId="{50928174-2A91-4C05-9487-669B61DBAF08}" dt="2020-11-25T19:48:56.370" v="3847" actId="20577"/>
        <pc:sldMkLst>
          <pc:docMk/>
          <pc:sldMk cId="2151880643" sldId="663"/>
        </pc:sldMkLst>
        <pc:spChg chg="mod">
          <ac:chgData name="Robert Farley" userId="1b2cfada0102257f" providerId="LiveId" clId="{50928174-2A91-4C05-9487-669B61DBAF08}" dt="2020-11-25T19:48:56.370" v="3847" actId="20577"/>
          <ac:spMkLst>
            <pc:docMk/>
            <pc:sldMk cId="2151880643" sldId="663"/>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10/23/2021</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10/23/2021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5A1D999-1AA3-4AF7-B474-A087E9E088D0}" type="slidenum">
              <a:rPr lang="en-US" smtClean="0"/>
              <a:pPr>
                <a:defRPr/>
              </a:pPr>
              <a:t>1</a:t>
            </a:fld>
            <a:endParaRPr lang="en-US" dirty="0"/>
          </a:p>
        </p:txBody>
      </p:sp>
    </p:spTree>
    <p:extLst>
      <p:ext uri="{BB962C8B-B14F-4D97-AF65-F5344CB8AC3E}">
        <p14:creationId xmlns:p14="http://schemas.microsoft.com/office/powerpoint/2010/main" val="2433810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3"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381000" y="5394325"/>
            <a:ext cx="8305800"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Eight C:</a:t>
            </a:r>
          </a:p>
          <a:p>
            <a:pPr marL="342889" indent="-342889" algn="ctr">
              <a:spcBef>
                <a:spcPct val="20000"/>
              </a:spcBef>
              <a:defRPr/>
            </a:pPr>
            <a:r>
              <a:rPr lang="en-US" sz="2800" b="1" kern="0" dirty="0">
                <a:solidFill>
                  <a:srgbClr val="FFFF00"/>
                </a:solidFill>
                <a:latin typeface="+mn-lt"/>
              </a:rPr>
              <a:t>Employees and Agents</a:t>
            </a: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90800" y="304800"/>
            <a:ext cx="4315709" cy="914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228600" y="914400"/>
            <a:ext cx="8458200" cy="55626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rPr>
              <a:t>Corporate Governance</a:t>
            </a:r>
          </a:p>
          <a:p>
            <a:pPr marL="342900" indent="-342900" algn="ctr">
              <a:lnSpc>
                <a:spcPct val="90000"/>
              </a:lnSpc>
              <a:spcBef>
                <a:spcPts val="0"/>
              </a:spcBef>
              <a:defRPr/>
            </a:pPr>
            <a:r>
              <a:rPr lang="en-US" sz="2600" b="1" i="1" dirty="0">
                <a:solidFill>
                  <a:srgbClr val="006600"/>
                </a:solidFill>
              </a:rPr>
              <a:t>Corporate Employees – Roles, Duties and Liabilities</a:t>
            </a:r>
          </a:p>
          <a:p>
            <a:r>
              <a:rPr lang="en-US" sz="2000" b="1" dirty="0">
                <a:solidFill>
                  <a:srgbClr val="C00000"/>
                </a:solidFill>
                <a:latin typeface="Arial" panose="020B0604020202020204" pitchFamily="34" charset="0"/>
                <a:cs typeface="Arial" panose="020B0604020202020204" pitchFamily="34" charset="0"/>
              </a:rPr>
              <a:t> What Corporate Employees do:</a:t>
            </a:r>
            <a:endParaRPr lang="en-US" sz="2000" b="1" i="1" kern="0" dirty="0">
              <a:solidFill>
                <a:srgbClr val="000000"/>
              </a:solidFill>
              <a:effectLst>
                <a:outerShdw blurRad="38100" dist="38100" dir="2700000" algn="tl">
                  <a:srgbClr val="C0C0C0"/>
                </a:outerShdw>
              </a:effectLst>
              <a:latin typeface="Arial" pitchFamily="34" charset="0"/>
              <a:cs typeface="Arial" pitchFamily="34" charset="0"/>
            </a:endParaRPr>
          </a:p>
          <a:p>
            <a:pPr lvl="2">
              <a:lnSpc>
                <a:spcPct val="77000"/>
              </a:lnSpc>
              <a:buFont typeface="Arial" pitchFamily="34" charset="0"/>
              <a:buChar char="•"/>
              <a:defRPr/>
            </a:pPr>
            <a:endParaRPr lang="en-US" sz="600" b="1" i="1" dirty="0">
              <a:latin typeface="Arial" pitchFamily="34" charset="0"/>
              <a:cs typeface="Arial" pitchFamily="34" charset="0"/>
            </a:endParaRPr>
          </a:p>
          <a:p>
            <a:pPr marL="119063" lvl="2" indent="0" algn="just">
              <a:lnSpc>
                <a:spcPct val="77000"/>
              </a:lnSpc>
              <a:defRPr/>
            </a:pPr>
            <a:r>
              <a:rPr lang="en-US" sz="1600" b="1" i="1" dirty="0">
                <a:solidFill>
                  <a:srgbClr val="0000FF"/>
                </a:solidFill>
                <a:latin typeface="Arial" pitchFamily="34" charset="0"/>
                <a:cs typeface="Arial" pitchFamily="34" charset="0"/>
              </a:rPr>
              <a:t>Corporate Employees </a:t>
            </a:r>
            <a:r>
              <a:rPr lang="en-US" sz="1600" b="1" i="1" dirty="0">
                <a:solidFill>
                  <a:schemeClr val="tx1">
                    <a:lumMod val="95000"/>
                    <a:lumOff val="5000"/>
                  </a:schemeClr>
                </a:solidFill>
                <a:latin typeface="Arial" pitchFamily="34" charset="0"/>
                <a:cs typeface="Arial" pitchFamily="34" charset="0"/>
              </a:rPr>
              <a:t>– Although Corporate Employees are employees of the corporation, they are hired by the corporate officers, and perform the roles and duties assigned to them by the corporate officers.</a:t>
            </a:r>
          </a:p>
          <a:p>
            <a:pPr marL="119063" lvl="2" indent="0" algn="just">
              <a:lnSpc>
                <a:spcPct val="77000"/>
              </a:lnSpc>
              <a:defRPr/>
            </a:pPr>
            <a:endParaRPr lang="en-US" sz="500" b="1" i="1" dirty="0">
              <a:solidFill>
                <a:srgbClr val="0000FF"/>
              </a:solidFill>
              <a:latin typeface="Arial" pitchFamily="34" charset="0"/>
              <a:cs typeface="Arial" pitchFamily="34" charset="0"/>
            </a:endParaRPr>
          </a:p>
          <a:p>
            <a:pPr marL="119063" lvl="2" indent="0" algn="just">
              <a:lnSpc>
                <a:spcPct val="77000"/>
              </a:lnSpc>
              <a:defRPr/>
            </a:pPr>
            <a:r>
              <a:rPr lang="en-US" sz="1600" b="1" i="1" dirty="0">
                <a:solidFill>
                  <a:srgbClr val="0000FF"/>
                </a:solidFill>
                <a:latin typeface="Arial" pitchFamily="34" charset="0"/>
                <a:cs typeface="Arial" pitchFamily="34" charset="0"/>
              </a:rPr>
              <a:t>Only Provide Delegated Management Role: </a:t>
            </a:r>
            <a:r>
              <a:rPr lang="en-US" sz="1600" b="1" i="1" dirty="0">
                <a:solidFill>
                  <a:schemeClr val="tx1">
                    <a:lumMod val="95000"/>
                    <a:lumOff val="5000"/>
                  </a:schemeClr>
                </a:solidFill>
                <a:latin typeface="Arial" pitchFamily="34" charset="0"/>
                <a:cs typeface="Arial" pitchFamily="34" charset="0"/>
              </a:rPr>
              <a:t>They play no role in the management or decision making of the corporation, other than to manage other employees or to make decisions delegated to them by the corporate officer to whom the employee reports.</a:t>
            </a:r>
          </a:p>
          <a:p>
            <a:pPr marL="119063" lvl="2" indent="0" algn="just">
              <a:lnSpc>
                <a:spcPct val="77000"/>
              </a:lnSpc>
              <a:defRPr/>
            </a:pPr>
            <a:endParaRPr lang="en-US" sz="500" b="1" i="1" u="none" strike="noStrike" baseline="0" dirty="0">
              <a:solidFill>
                <a:srgbClr val="0000FF"/>
              </a:solidFill>
              <a:latin typeface="Arial" pitchFamily="34" charset="0"/>
              <a:cs typeface="Arial" pitchFamily="34" charset="0"/>
            </a:endParaRPr>
          </a:p>
          <a:p>
            <a:pPr marL="119063" lvl="2" indent="0" algn="just">
              <a:lnSpc>
                <a:spcPct val="77000"/>
              </a:lnSpc>
              <a:defRPr/>
            </a:pPr>
            <a:r>
              <a:rPr lang="en-US" sz="1600" b="1" i="1" dirty="0">
                <a:solidFill>
                  <a:srgbClr val="0000FF"/>
                </a:solidFill>
                <a:latin typeface="Arial" pitchFamily="34" charset="0"/>
                <a:cs typeface="Arial" pitchFamily="34" charset="0"/>
              </a:rPr>
              <a:t>Agency Principles Govern: </a:t>
            </a:r>
            <a:r>
              <a:rPr lang="en-US" sz="1600" b="1" i="1" u="none" strike="noStrike" baseline="0" dirty="0">
                <a:solidFill>
                  <a:srgbClr val="211808"/>
                </a:solidFill>
                <a:latin typeface="Arial" panose="020B0604020202020204" pitchFamily="34" charset="0"/>
                <a:cs typeface="Arial" panose="020B0604020202020204" pitchFamily="34" charset="0"/>
              </a:rPr>
              <a:t>The authority, rights, and liabilities of an agent or employee of a corporation are governed by the same rules as those applicable when the principal or employer is a natural person.  As a result, the authority of corporate employees is also governed by general agency principles.</a:t>
            </a:r>
          </a:p>
          <a:p>
            <a:pPr marL="119063" lvl="2" indent="0" algn="just">
              <a:lnSpc>
                <a:spcPct val="77000"/>
              </a:lnSpc>
              <a:defRPr/>
            </a:pPr>
            <a:endParaRPr lang="en-US" sz="500" b="1" i="1" dirty="0">
              <a:solidFill>
                <a:srgbClr val="0000FF"/>
              </a:solidFill>
              <a:latin typeface="Arial" panose="020B0604020202020204" pitchFamily="34" charset="0"/>
              <a:cs typeface="Arial" panose="020B0604020202020204" pitchFamily="34" charset="0"/>
            </a:endParaRPr>
          </a:p>
          <a:p>
            <a:pPr marL="119063" lvl="2" indent="0" algn="just">
              <a:lnSpc>
                <a:spcPct val="77000"/>
              </a:lnSpc>
              <a:defRPr/>
            </a:pPr>
            <a:r>
              <a:rPr lang="en-US" sz="1600" b="1" i="1" u="none" strike="noStrike" baseline="0" dirty="0">
                <a:solidFill>
                  <a:srgbClr val="0000FF"/>
                </a:solidFill>
                <a:latin typeface="Arial" panose="020B0604020202020204" pitchFamily="34" charset="0"/>
                <a:cs typeface="Arial" panose="020B0604020202020204" pitchFamily="34" charset="0"/>
              </a:rPr>
              <a:t>No Shielded Protection: </a:t>
            </a:r>
            <a:r>
              <a:rPr lang="en-US" sz="1600" b="1" i="1" u="none" strike="noStrike" baseline="0" dirty="0">
                <a:solidFill>
                  <a:srgbClr val="211808"/>
                </a:solidFill>
                <a:latin typeface="Arial" panose="020B0604020202020204" pitchFamily="34" charset="0"/>
                <a:cs typeface="Arial" panose="020B0604020202020204" pitchFamily="34" charset="0"/>
              </a:rPr>
              <a:t>The fact that a person is acting on behalf of a corporation does not serve as a shield from the liability that would be imposed for acts done on behalf of a natural person.  </a:t>
            </a:r>
          </a:p>
          <a:p>
            <a:pPr marL="119063" lvl="2" indent="0" algn="just">
              <a:lnSpc>
                <a:spcPct val="77000"/>
              </a:lnSpc>
              <a:defRPr/>
            </a:pPr>
            <a:endParaRPr lang="en-US" sz="500" b="1" i="1" dirty="0">
              <a:solidFill>
                <a:srgbClr val="211808"/>
              </a:solidFill>
              <a:latin typeface="Arial" panose="020B0604020202020204" pitchFamily="34" charset="0"/>
              <a:cs typeface="Arial" panose="020B0604020202020204" pitchFamily="34" charset="0"/>
            </a:endParaRPr>
          </a:p>
          <a:p>
            <a:pPr marL="119063" lvl="2" indent="0" algn="just">
              <a:lnSpc>
                <a:spcPct val="77000"/>
              </a:lnSpc>
              <a:defRPr/>
            </a:pPr>
            <a:r>
              <a:rPr lang="en-US" sz="1600" b="1" i="1" u="none" strike="noStrike" baseline="0" dirty="0">
                <a:solidFill>
                  <a:srgbClr val="0000FF"/>
                </a:solidFill>
                <a:latin typeface="Arial" panose="020B0604020202020204" pitchFamily="34" charset="0"/>
                <a:cs typeface="Arial" panose="020B0604020202020204" pitchFamily="34" charset="0"/>
              </a:rPr>
              <a:t>Indemnification:</a:t>
            </a:r>
            <a:r>
              <a:rPr lang="en-US" sz="1600" b="1" i="1" u="none" strike="noStrike" baseline="0" dirty="0">
                <a:latin typeface="Arial" panose="020B0604020202020204" pitchFamily="34" charset="0"/>
                <a:cs typeface="Arial" panose="020B0604020202020204" pitchFamily="34" charset="0"/>
              </a:rPr>
              <a:t> </a:t>
            </a:r>
            <a:r>
              <a:rPr lang="en-US" sz="1600" b="1" i="1" u="none" strike="noStrike" baseline="0" dirty="0">
                <a:solidFill>
                  <a:srgbClr val="211808"/>
                </a:solidFill>
                <a:latin typeface="Arial" panose="020B0604020202020204" pitchFamily="34" charset="0"/>
                <a:cs typeface="Arial" panose="020B0604020202020204" pitchFamily="34" charset="0"/>
              </a:rPr>
              <a:t>While performing what they believe to be their duty, employees, like directors and officers, may commit acts for which they are later sued or criminally prosecuted. Corporations are empowered to indemnify these persons if they acted in good faith and in a manner reasonably believed to be in, or not opposed to, the interests of the corporation and had no reason to believe that their conduct was ultra vires or unlawful.</a:t>
            </a:r>
            <a:endParaRPr lang="en-US" sz="1600" b="1" i="1" dirty="0">
              <a:solidFill>
                <a:srgbClr val="0000FF"/>
              </a:solidFill>
              <a:latin typeface="Arial" panose="020B0604020202020204" pitchFamily="34" charset="0"/>
              <a:cs typeface="Arial" pitchFamily="34" charset="0"/>
            </a:endParaRPr>
          </a:p>
        </p:txBody>
      </p:sp>
    </p:spTree>
    <p:extLst>
      <p:ext uri="{BB962C8B-B14F-4D97-AF65-F5344CB8AC3E}">
        <p14:creationId xmlns:p14="http://schemas.microsoft.com/office/powerpoint/2010/main" val="182711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51182"/>
            <a:ext cx="8382000" cy="2169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Four:</a:t>
            </a:r>
          </a:p>
          <a:p>
            <a:pPr marL="342900" indent="-342900" algn="ctr">
              <a:lnSpc>
                <a:spcPct val="90000"/>
              </a:lnSpc>
              <a:spcBef>
                <a:spcPts val="0"/>
              </a:spcBef>
              <a:defRPr/>
            </a:pPr>
            <a:r>
              <a:rPr lang="en-US" sz="5400" b="1" dirty="0">
                <a:solidFill>
                  <a:srgbClr val="0033CC"/>
                </a:solidFill>
              </a:rPr>
              <a:t>Corporate Governance</a:t>
            </a:r>
          </a:p>
          <a:p>
            <a:pPr marL="342900" indent="-342900" algn="ctr">
              <a:lnSpc>
                <a:spcPct val="90000"/>
              </a:lnSpc>
              <a:spcBef>
                <a:spcPts val="0"/>
              </a:spcBef>
              <a:defRPr/>
            </a:pPr>
            <a:r>
              <a:rPr lang="en-US" sz="2600" b="1" i="1" dirty="0">
                <a:solidFill>
                  <a:srgbClr val="006600"/>
                </a:solidFill>
              </a:rPr>
              <a:t>Corporate Agents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789813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228600" y="914400"/>
            <a:ext cx="8458200" cy="55626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rPr>
              <a:t>Corporate Governance</a:t>
            </a:r>
          </a:p>
          <a:p>
            <a:pPr marL="342900" indent="-342900" algn="ctr">
              <a:lnSpc>
                <a:spcPct val="90000"/>
              </a:lnSpc>
              <a:spcBef>
                <a:spcPts val="0"/>
              </a:spcBef>
              <a:defRPr/>
            </a:pPr>
            <a:r>
              <a:rPr lang="en-US" sz="2400" b="1" i="1" dirty="0">
                <a:solidFill>
                  <a:srgbClr val="006600"/>
                </a:solidFill>
              </a:rPr>
              <a:t>Corporate Agents – Definitions, Duties and Liabilities</a:t>
            </a:r>
          </a:p>
          <a:p>
            <a:r>
              <a:rPr lang="en-US" sz="2000" b="1" dirty="0">
                <a:solidFill>
                  <a:srgbClr val="C00000"/>
                </a:solidFill>
                <a:latin typeface="Arial" panose="020B0604020202020204" pitchFamily="34" charset="0"/>
                <a:cs typeface="Arial" panose="020B0604020202020204" pitchFamily="34" charset="0"/>
              </a:rPr>
              <a:t> What Corporate Agents do:</a:t>
            </a:r>
            <a:endParaRPr lang="en-US" sz="2000" b="1" i="1" kern="0" dirty="0">
              <a:solidFill>
                <a:srgbClr val="000000"/>
              </a:solidFill>
              <a:effectLst>
                <a:outerShdw blurRad="38100" dist="38100" dir="2700000" algn="tl">
                  <a:srgbClr val="C0C0C0"/>
                </a:outerShdw>
              </a:effectLst>
              <a:latin typeface="Arial" pitchFamily="34" charset="0"/>
              <a:cs typeface="Arial" pitchFamily="34" charset="0"/>
            </a:endParaRPr>
          </a:p>
          <a:p>
            <a:pPr lvl="2">
              <a:lnSpc>
                <a:spcPct val="77000"/>
              </a:lnSpc>
              <a:buFont typeface="Arial" pitchFamily="34" charset="0"/>
              <a:buChar char="•"/>
              <a:defRPr/>
            </a:pPr>
            <a:endParaRPr lang="en-US" sz="600" b="1" i="1" dirty="0">
              <a:latin typeface="Arial" pitchFamily="34" charset="0"/>
              <a:cs typeface="Arial" pitchFamily="34" charset="0"/>
            </a:endParaRPr>
          </a:p>
          <a:p>
            <a:pPr marL="119063" lvl="2" indent="0" algn="just">
              <a:lnSpc>
                <a:spcPct val="77000"/>
              </a:lnSpc>
              <a:defRPr/>
            </a:pPr>
            <a:r>
              <a:rPr lang="en-US" sz="1600" b="1" i="1" dirty="0">
                <a:solidFill>
                  <a:srgbClr val="0000FF"/>
                </a:solidFill>
                <a:latin typeface="Arial" pitchFamily="34" charset="0"/>
                <a:cs typeface="Arial" pitchFamily="34" charset="0"/>
              </a:rPr>
              <a:t>Corporate Agents </a:t>
            </a:r>
            <a:r>
              <a:rPr lang="en-US" sz="1600" b="1" i="1" dirty="0">
                <a:solidFill>
                  <a:schemeClr val="tx1">
                    <a:lumMod val="95000"/>
                    <a:lumOff val="5000"/>
                  </a:schemeClr>
                </a:solidFill>
                <a:latin typeface="Arial" pitchFamily="34" charset="0"/>
                <a:cs typeface="Arial" pitchFamily="34" charset="0"/>
              </a:rPr>
              <a:t>– As an artificial person under the law, corporations must act through agents.  The conduct of agents is governed by the law of agency.</a:t>
            </a:r>
          </a:p>
          <a:p>
            <a:pPr marL="119063" lvl="2" indent="0" algn="just">
              <a:lnSpc>
                <a:spcPct val="77000"/>
              </a:lnSpc>
              <a:defRPr/>
            </a:pPr>
            <a:endParaRPr lang="en-US" sz="500" b="1" i="1" dirty="0">
              <a:solidFill>
                <a:schemeClr val="tx1">
                  <a:lumMod val="95000"/>
                  <a:lumOff val="5000"/>
                </a:schemeClr>
              </a:solidFill>
              <a:latin typeface="Arial" pitchFamily="34" charset="0"/>
              <a:cs typeface="Arial" pitchFamily="34" charset="0"/>
            </a:endParaRPr>
          </a:p>
          <a:p>
            <a:pPr marL="119063" lvl="2" indent="0" algn="just">
              <a:lnSpc>
                <a:spcPct val="77000"/>
              </a:lnSpc>
              <a:defRPr/>
            </a:pPr>
            <a:r>
              <a:rPr lang="en-US" sz="1600" b="1" i="1" dirty="0">
                <a:solidFill>
                  <a:srgbClr val="0000FF"/>
                </a:solidFill>
                <a:latin typeface="Arial" pitchFamily="34" charset="0"/>
                <a:cs typeface="Arial" pitchFamily="34" charset="0"/>
              </a:rPr>
              <a:t>Agency Defined: </a:t>
            </a:r>
            <a:r>
              <a:rPr lang="en-US" sz="1600" b="1" dirty="0"/>
              <a:t>Black's Law Dictionary defines the term “Agency” as follows:</a:t>
            </a:r>
          </a:p>
          <a:p>
            <a:pPr marL="119063" lvl="2" indent="0" algn="just">
              <a:lnSpc>
                <a:spcPct val="77000"/>
              </a:lnSpc>
              <a:defRPr/>
            </a:pPr>
            <a:r>
              <a:rPr lang="en-US" sz="1600" b="1" i="1" dirty="0">
                <a:solidFill>
                  <a:srgbClr val="C00000"/>
                </a:solidFill>
              </a:rPr>
              <a:t>“A fiduciary relationship created by express or implied contract or by law, in which one party (the agent) may act on behalf of another party (the principal) and bind that other party by words or actions.”</a:t>
            </a:r>
            <a:r>
              <a:rPr lang="en-US" sz="1600" i="1" dirty="0">
                <a:solidFill>
                  <a:srgbClr val="C00000"/>
                </a:solidFill>
              </a:rPr>
              <a:t> </a:t>
            </a:r>
          </a:p>
          <a:p>
            <a:pPr marL="119063" lvl="2" indent="0" algn="just">
              <a:lnSpc>
                <a:spcPct val="77000"/>
              </a:lnSpc>
              <a:defRPr/>
            </a:pPr>
            <a:endParaRPr lang="en-US" sz="500" b="1" i="1" dirty="0">
              <a:solidFill>
                <a:schemeClr val="tx1">
                  <a:lumMod val="95000"/>
                  <a:lumOff val="5000"/>
                </a:schemeClr>
              </a:solidFill>
              <a:latin typeface="Arial" pitchFamily="34" charset="0"/>
              <a:cs typeface="Arial" pitchFamily="34" charset="0"/>
            </a:endParaRPr>
          </a:p>
          <a:p>
            <a:pPr marL="119063" lvl="2" indent="0" algn="just">
              <a:lnSpc>
                <a:spcPct val="77000"/>
              </a:lnSpc>
              <a:defRPr/>
            </a:pPr>
            <a:endParaRPr lang="en-US" sz="500" b="1" i="1" u="none" strike="noStrike" baseline="0" dirty="0">
              <a:solidFill>
                <a:srgbClr val="0000FF"/>
              </a:solidFill>
              <a:latin typeface="Arial" pitchFamily="34" charset="0"/>
              <a:cs typeface="Arial" pitchFamily="34" charset="0"/>
            </a:endParaRPr>
          </a:p>
          <a:p>
            <a:pPr marL="119063" lvl="2" indent="0" algn="just">
              <a:lnSpc>
                <a:spcPct val="77000"/>
              </a:lnSpc>
              <a:defRPr/>
            </a:pPr>
            <a:r>
              <a:rPr lang="en-US" sz="1600" b="1" i="1" dirty="0">
                <a:solidFill>
                  <a:srgbClr val="0000FF"/>
                </a:solidFill>
                <a:latin typeface="Arial" pitchFamily="34" charset="0"/>
                <a:cs typeface="Arial" pitchFamily="34" charset="0"/>
              </a:rPr>
              <a:t>Agency Principles Govern: </a:t>
            </a:r>
            <a:r>
              <a:rPr lang="en-US" sz="1600" b="1" i="1" u="none" strike="noStrike" baseline="0" dirty="0">
                <a:solidFill>
                  <a:srgbClr val="211808"/>
                </a:solidFill>
                <a:latin typeface="Arial" panose="020B0604020202020204" pitchFamily="34" charset="0"/>
                <a:cs typeface="Arial" panose="020B0604020202020204" pitchFamily="34" charset="0"/>
              </a:rPr>
              <a:t>The authority, rights, and liabilities of an agent of a corporation are governed by the same rules as those applicable when the principal or employer is a natural person.  As a result, the authority of corporate agents is also governed by general agency principles.</a:t>
            </a:r>
          </a:p>
          <a:p>
            <a:pPr marL="119063" lvl="2" indent="0" algn="just">
              <a:lnSpc>
                <a:spcPct val="77000"/>
              </a:lnSpc>
              <a:defRPr/>
            </a:pPr>
            <a:endParaRPr lang="en-US" sz="500" b="1" i="1" dirty="0">
              <a:solidFill>
                <a:srgbClr val="0000FF"/>
              </a:solidFill>
              <a:latin typeface="Arial" panose="020B0604020202020204" pitchFamily="34" charset="0"/>
              <a:cs typeface="Arial" panose="020B0604020202020204" pitchFamily="34" charset="0"/>
            </a:endParaRPr>
          </a:p>
          <a:p>
            <a:pPr marL="119063" lvl="2" indent="0" algn="just">
              <a:lnSpc>
                <a:spcPct val="77000"/>
              </a:lnSpc>
              <a:defRPr/>
            </a:pPr>
            <a:r>
              <a:rPr lang="en-US" sz="1600" b="1" i="1" u="none" strike="noStrike" baseline="0" dirty="0">
                <a:solidFill>
                  <a:srgbClr val="0000FF"/>
                </a:solidFill>
                <a:latin typeface="Arial" panose="020B0604020202020204" pitchFamily="34" charset="0"/>
                <a:cs typeface="Arial" panose="020B0604020202020204" pitchFamily="34" charset="0"/>
              </a:rPr>
              <a:t>Temporary Role: </a:t>
            </a:r>
            <a:r>
              <a:rPr lang="en-US" sz="1600" b="1" i="1" dirty="0">
                <a:solidFill>
                  <a:srgbClr val="211808"/>
                </a:solidFill>
                <a:latin typeface="Arial" panose="020B0604020202020204" pitchFamily="34" charset="0"/>
                <a:cs typeface="Arial" panose="020B0604020202020204" pitchFamily="34" charset="0"/>
              </a:rPr>
              <a:t>Unlike an employee, who holds a permanent status</a:t>
            </a:r>
            <a:r>
              <a:rPr lang="en-US" sz="1600" b="1" i="1" u="none" strike="noStrike" baseline="0" dirty="0">
                <a:solidFill>
                  <a:srgbClr val="211808"/>
                </a:solidFill>
                <a:latin typeface="Arial" panose="020B0604020202020204" pitchFamily="34" charset="0"/>
                <a:cs typeface="Arial" panose="020B0604020202020204" pitchFamily="34" charset="0"/>
              </a:rPr>
              <a:t> by means of regular paid salary or wages by the corporation, an agent relationship tends to be more of a task related relationship, whereby payment and authority exist only for the performance of the task assigned.  </a:t>
            </a:r>
          </a:p>
          <a:p>
            <a:pPr marL="119063" lvl="2" indent="0" algn="just">
              <a:lnSpc>
                <a:spcPct val="77000"/>
              </a:lnSpc>
              <a:defRPr/>
            </a:pPr>
            <a:endParaRPr lang="en-US" sz="500" b="1" i="1" dirty="0">
              <a:solidFill>
                <a:srgbClr val="211808"/>
              </a:solidFill>
              <a:latin typeface="Arial" panose="020B0604020202020204" pitchFamily="34" charset="0"/>
              <a:cs typeface="Arial" panose="020B0604020202020204" pitchFamily="34" charset="0"/>
            </a:endParaRPr>
          </a:p>
          <a:p>
            <a:pPr marL="119063" lvl="2" indent="0" algn="just">
              <a:lnSpc>
                <a:spcPct val="77000"/>
              </a:lnSpc>
              <a:defRPr/>
            </a:pPr>
            <a:r>
              <a:rPr lang="en-US" sz="1600" b="1" i="1" u="none" strike="noStrike" baseline="0" dirty="0">
                <a:solidFill>
                  <a:srgbClr val="0000FF"/>
                </a:solidFill>
                <a:latin typeface="Arial" panose="020B0604020202020204" pitchFamily="34" charset="0"/>
                <a:cs typeface="Arial" panose="020B0604020202020204" pitchFamily="34" charset="0"/>
              </a:rPr>
              <a:t>Indemnification:</a:t>
            </a:r>
            <a:r>
              <a:rPr lang="en-US" sz="1600" b="1" i="1" u="none" strike="noStrike" baseline="0" dirty="0">
                <a:latin typeface="Arial" panose="020B0604020202020204" pitchFamily="34" charset="0"/>
                <a:cs typeface="Arial" panose="020B0604020202020204" pitchFamily="34" charset="0"/>
              </a:rPr>
              <a:t> </a:t>
            </a:r>
            <a:r>
              <a:rPr lang="en-US" sz="1600" b="1" i="1" u="none" strike="noStrike" baseline="0" dirty="0">
                <a:solidFill>
                  <a:srgbClr val="211808"/>
                </a:solidFill>
                <a:latin typeface="Arial" panose="020B0604020202020204" pitchFamily="34" charset="0"/>
                <a:cs typeface="Arial" panose="020B0604020202020204" pitchFamily="34" charset="0"/>
              </a:rPr>
              <a:t>While performing what they believe to be their duty, agents, may also commit acts for which they are later sued or criminally prosecuted.  Corporations are empowered to indemnify these persons if they acted in good faith and in a manner reasonably believed to be in, or not opposed to, the interests of the corporation and had no reason to believe that their conduct was ultra vires or unlawful.</a:t>
            </a:r>
            <a:endParaRPr lang="en-US" sz="1600" b="1" i="1" dirty="0">
              <a:solidFill>
                <a:srgbClr val="0000FF"/>
              </a:solidFill>
              <a:latin typeface="Arial" panose="020B0604020202020204" pitchFamily="34" charset="0"/>
              <a:cs typeface="Arial" pitchFamily="34" charset="0"/>
            </a:endParaRPr>
          </a:p>
        </p:txBody>
      </p:sp>
    </p:spTree>
    <p:extLst>
      <p:ext uri="{BB962C8B-B14F-4D97-AF65-F5344CB8AC3E}">
        <p14:creationId xmlns:p14="http://schemas.microsoft.com/office/powerpoint/2010/main" val="2160812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65033"/>
            <a:ext cx="8382000" cy="2142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Five:</a:t>
            </a:r>
          </a:p>
          <a:p>
            <a:pPr marL="342900" indent="-342900" algn="ctr">
              <a:lnSpc>
                <a:spcPct val="90000"/>
              </a:lnSpc>
              <a:spcBef>
                <a:spcPts val="0"/>
              </a:spcBef>
              <a:defRPr/>
            </a:pPr>
            <a:r>
              <a:rPr lang="en-US" sz="5400" b="1" dirty="0">
                <a:solidFill>
                  <a:srgbClr val="0033CC"/>
                </a:solidFill>
              </a:rPr>
              <a:t>Corporate Governance</a:t>
            </a:r>
          </a:p>
          <a:p>
            <a:pPr marL="342900" indent="-342900" algn="ctr">
              <a:lnSpc>
                <a:spcPct val="90000"/>
              </a:lnSpc>
              <a:spcBef>
                <a:spcPts val="0"/>
              </a:spcBef>
              <a:defRPr/>
            </a:pPr>
            <a:r>
              <a:rPr lang="en-US" sz="2400" b="1" i="1" dirty="0">
                <a:solidFill>
                  <a:srgbClr val="006600"/>
                </a:solidFill>
              </a:rPr>
              <a:t>Corporate Employees – Management of Corporation</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982384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1" descr="Management of A Corporation.tif"/>
          <p:cNvPicPr>
            <a:picLocks noChangeAspect="1"/>
          </p:cNvPicPr>
          <p:nvPr/>
        </p:nvPicPr>
        <p:blipFill>
          <a:blip r:embed="rId2" cstate="print"/>
          <a:srcRect/>
          <a:stretch>
            <a:fillRect/>
          </a:stretch>
        </p:blipFill>
        <p:spPr bwMode="auto">
          <a:xfrm>
            <a:off x="1828800" y="1140941"/>
            <a:ext cx="5486400" cy="5412259"/>
          </a:xfrm>
          <a:prstGeom prst="rect">
            <a:avLst/>
          </a:prstGeom>
          <a:noFill/>
          <a:ln w="9525">
            <a:noFill/>
            <a:miter lim="800000"/>
            <a:headEnd/>
            <a:tailEnd/>
          </a:ln>
        </p:spPr>
      </p:pic>
    </p:spTree>
    <p:extLst>
      <p:ext uri="{BB962C8B-B14F-4D97-AF65-F5344CB8AC3E}">
        <p14:creationId xmlns:p14="http://schemas.microsoft.com/office/powerpoint/2010/main" val="3072614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Eight C</a:t>
            </a:r>
            <a:endParaRPr lang="en-US" sz="4400" i="1" dirty="0">
              <a:solidFill>
                <a:srgbClr val="C0000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598182"/>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Last Time We Spoke About:</a:t>
            </a:r>
          </a:p>
          <a:p>
            <a:pPr>
              <a:lnSpc>
                <a:spcPct val="90000"/>
              </a:lnSpc>
              <a:defRPr/>
            </a:pPr>
            <a:endParaRPr lang="en-US" sz="600" b="1" dirty="0"/>
          </a:p>
          <a:p>
            <a:pPr>
              <a:lnSpc>
                <a:spcPct val="90000"/>
              </a:lnSpc>
              <a:defRPr/>
            </a:pPr>
            <a:endParaRPr lang="en-US" sz="600" b="1" dirty="0"/>
          </a:p>
          <a:p>
            <a:pPr>
              <a:lnSpc>
                <a:spcPct val="90000"/>
              </a:lnSpc>
              <a:defRPr/>
            </a:pPr>
            <a:r>
              <a:rPr lang="en-US" sz="2700" b="1" i="1" dirty="0">
                <a:solidFill>
                  <a:srgbClr val="006666"/>
                </a:solidFill>
              </a:rPr>
              <a:t>Corporate Governance – Boards of Directors</a:t>
            </a:r>
          </a:p>
          <a:p>
            <a:pPr>
              <a:lnSpc>
                <a:spcPct val="90000"/>
              </a:lnSpc>
              <a:defRPr/>
            </a:pP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Board Members</a:t>
            </a:r>
          </a:p>
          <a:p>
            <a:pPr>
              <a:lnSpc>
                <a:spcPct val="110000"/>
              </a:lnSpc>
              <a:defRPr/>
            </a:pPr>
            <a:r>
              <a:rPr lang="en-US" sz="1400" b="1" i="1" dirty="0">
                <a:solidFill>
                  <a:srgbClr val="C00000"/>
                </a:solidFill>
              </a:rPr>
              <a:t>Part One: Definitions / Roles / Obligations and Duties / Liabilities</a:t>
            </a:r>
          </a:p>
          <a:p>
            <a:pPr>
              <a:lnSpc>
                <a:spcPct val="110000"/>
              </a:lnSpc>
              <a:defRPr/>
            </a:pPr>
            <a:endParaRPr lang="en-US" sz="1000" b="1" i="1" dirty="0">
              <a:solidFill>
                <a:srgbClr val="C00000"/>
              </a:solidFill>
            </a:endParaRPr>
          </a:p>
          <a:p>
            <a:pPr>
              <a:lnSpc>
                <a:spcPct val="110000"/>
              </a:lnSpc>
              <a:buFont typeface="Arial" pitchFamily="34" charset="0"/>
              <a:buChar char="•"/>
              <a:defRPr/>
            </a:pPr>
            <a:r>
              <a:rPr lang="en-US" sz="2400" b="1" dirty="0">
                <a:solidFill>
                  <a:srgbClr val="002060"/>
                </a:solidFill>
              </a:rPr>
              <a:t> Board Member Powers</a:t>
            </a:r>
          </a:p>
          <a:p>
            <a:pPr>
              <a:lnSpc>
                <a:spcPct val="110000"/>
              </a:lnSpc>
              <a:defRPr/>
            </a:pPr>
            <a:r>
              <a:rPr lang="en-US" sz="1400" b="1" i="1" dirty="0">
                <a:solidFill>
                  <a:srgbClr val="C00000"/>
                </a:solidFill>
              </a:rPr>
              <a:t>Part Two: Generally / Chairman / Board Members / Committees</a:t>
            </a:r>
          </a:p>
          <a:p>
            <a:pPr>
              <a:lnSpc>
                <a:spcPct val="110000"/>
              </a:lnSpc>
              <a:defRPr/>
            </a:pPr>
            <a:r>
              <a:rPr lang="en-US" sz="500" b="1" i="1" dirty="0">
                <a:solidFill>
                  <a:srgbClr val="C00000"/>
                </a:solidFill>
              </a:rPr>
              <a:t> </a:t>
            </a:r>
          </a:p>
          <a:p>
            <a:pPr marL="173038" indent="-173038">
              <a:lnSpc>
                <a:spcPct val="110000"/>
              </a:lnSpc>
              <a:buFont typeface="Arial" panose="020B0604020202020204" pitchFamily="34" charset="0"/>
              <a:buChar char="•"/>
              <a:defRPr/>
            </a:pPr>
            <a:r>
              <a:rPr lang="en-US" sz="2400" b="1" dirty="0">
                <a:solidFill>
                  <a:srgbClr val="002060"/>
                </a:solidFill>
              </a:rPr>
              <a:t>Corporate Personhood</a:t>
            </a:r>
          </a:p>
          <a:p>
            <a:pPr>
              <a:lnSpc>
                <a:spcPct val="110000"/>
              </a:lnSpc>
              <a:defRPr/>
            </a:pPr>
            <a:r>
              <a:rPr lang="en-US" sz="1400" b="1" i="1" dirty="0">
                <a:solidFill>
                  <a:srgbClr val="C00000"/>
                </a:solidFill>
              </a:rPr>
              <a:t>Part Three: Generally / Fiduciary Responsibilities / Personhood Interests</a:t>
            </a:r>
          </a:p>
          <a:p>
            <a:pPr>
              <a:lnSpc>
                <a:spcPct val="110000"/>
              </a:lnSpc>
              <a:defRPr/>
            </a:pP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Class Case – Citizen United v. FEC</a:t>
            </a:r>
          </a:p>
          <a:p>
            <a:pPr algn="ctr">
              <a:lnSpc>
                <a:spcPct val="110000"/>
              </a:lnSpc>
              <a:defRPr/>
            </a:pPr>
            <a:r>
              <a:rPr lang="en-US" sz="1400" b="1" i="1" dirty="0">
                <a:solidFill>
                  <a:srgbClr val="C00000"/>
                </a:solidFill>
              </a:rPr>
              <a:t>     The Constitutional Rights of Corporations</a:t>
            </a: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1371525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5" name="TextBox 8">
            <a:extLst>
              <a:ext uri="{FF2B5EF4-FFF2-40B4-BE49-F238E27FC236}">
                <a16:creationId xmlns:a16="http://schemas.microsoft.com/office/drawing/2014/main" id="{DD7B57DC-0811-4007-8B86-74275A1E552C}"/>
              </a:ext>
            </a:extLst>
          </p:cNvPr>
          <p:cNvSpPr txBox="1"/>
          <p:nvPr/>
        </p:nvSpPr>
        <p:spPr>
          <a:xfrm>
            <a:off x="724619" y="1447800"/>
            <a:ext cx="7694762" cy="4556632"/>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Tonight We Will Speak About:</a:t>
            </a:r>
          </a:p>
          <a:p>
            <a:pPr>
              <a:lnSpc>
                <a:spcPct val="90000"/>
              </a:lnSpc>
              <a:defRPr/>
            </a:pPr>
            <a:endParaRPr lang="en-US" sz="600" b="1" dirty="0"/>
          </a:p>
          <a:p>
            <a:pPr>
              <a:lnSpc>
                <a:spcPct val="90000"/>
              </a:lnSpc>
              <a:defRPr/>
            </a:pPr>
            <a:endParaRPr lang="en-US" sz="600" b="1" dirty="0"/>
          </a:p>
          <a:p>
            <a:pPr>
              <a:lnSpc>
                <a:spcPct val="90000"/>
              </a:lnSpc>
              <a:defRPr/>
            </a:pPr>
            <a:r>
              <a:rPr lang="en-US" sz="2500" b="1" i="1" dirty="0">
                <a:solidFill>
                  <a:srgbClr val="006666"/>
                </a:solidFill>
              </a:rPr>
              <a:t>Corporate Governance – Officers and Employees</a:t>
            </a:r>
          </a:p>
          <a:p>
            <a:pPr>
              <a:lnSpc>
                <a:spcPct val="90000"/>
              </a:lnSpc>
              <a:defRPr/>
            </a:pP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Corporate Officers</a:t>
            </a:r>
          </a:p>
          <a:p>
            <a:pPr>
              <a:lnSpc>
                <a:spcPct val="110000"/>
              </a:lnSpc>
              <a:defRPr/>
            </a:pPr>
            <a:r>
              <a:rPr lang="en-US" sz="1400" b="1" i="1" dirty="0">
                <a:solidFill>
                  <a:srgbClr val="C00000"/>
                </a:solidFill>
              </a:rPr>
              <a:t>Part One: Definitions / Roles / Obligations and Duties / Liabilities</a:t>
            </a:r>
          </a:p>
          <a:p>
            <a:pPr>
              <a:lnSpc>
                <a:spcPct val="110000"/>
              </a:lnSpc>
              <a:defRPr/>
            </a:pPr>
            <a:endParaRPr lang="en-US" sz="1000" b="1" i="1" dirty="0">
              <a:solidFill>
                <a:srgbClr val="C00000"/>
              </a:solidFill>
            </a:endParaRPr>
          </a:p>
          <a:p>
            <a:pPr>
              <a:lnSpc>
                <a:spcPct val="110000"/>
              </a:lnSpc>
              <a:buFont typeface="Arial" pitchFamily="34" charset="0"/>
              <a:buChar char="•"/>
              <a:defRPr/>
            </a:pPr>
            <a:r>
              <a:rPr lang="en-US" sz="2400" b="1" dirty="0">
                <a:solidFill>
                  <a:srgbClr val="002060"/>
                </a:solidFill>
              </a:rPr>
              <a:t> Specific Officers</a:t>
            </a:r>
          </a:p>
          <a:p>
            <a:pPr>
              <a:lnSpc>
                <a:spcPct val="110000"/>
              </a:lnSpc>
              <a:defRPr/>
            </a:pPr>
            <a:r>
              <a:rPr lang="en-US" sz="1400" b="1" i="1" dirty="0">
                <a:solidFill>
                  <a:srgbClr val="C00000"/>
                </a:solidFill>
              </a:rPr>
              <a:t>Part Two: CEO / President / Vice President / CFO / Treasurer / Secretary</a:t>
            </a:r>
          </a:p>
          <a:p>
            <a:pPr>
              <a:lnSpc>
                <a:spcPct val="110000"/>
              </a:lnSpc>
              <a:defRPr/>
            </a:pPr>
            <a:r>
              <a:rPr lang="en-US" sz="500" b="1" i="1" dirty="0">
                <a:solidFill>
                  <a:srgbClr val="C00000"/>
                </a:solidFill>
              </a:rPr>
              <a:t> </a:t>
            </a:r>
          </a:p>
          <a:p>
            <a:pPr marL="173038" indent="-173038">
              <a:lnSpc>
                <a:spcPct val="110000"/>
              </a:lnSpc>
              <a:buFont typeface="Arial" panose="020B0604020202020204" pitchFamily="34" charset="0"/>
              <a:buChar char="•"/>
              <a:defRPr/>
            </a:pPr>
            <a:r>
              <a:rPr lang="en-US" sz="2400" b="1" dirty="0">
                <a:solidFill>
                  <a:srgbClr val="002060"/>
                </a:solidFill>
              </a:rPr>
              <a:t>Employees and Agents</a:t>
            </a:r>
          </a:p>
          <a:p>
            <a:pPr>
              <a:lnSpc>
                <a:spcPct val="110000"/>
              </a:lnSpc>
              <a:defRPr/>
            </a:pPr>
            <a:r>
              <a:rPr lang="en-US" sz="1400" b="1" i="1" dirty="0">
                <a:solidFill>
                  <a:srgbClr val="C00000"/>
                </a:solidFill>
              </a:rPr>
              <a:t>Part Three: Definitions / Employees / Agents</a:t>
            </a: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Class Case – Miller v. McDonald</a:t>
            </a:r>
          </a:p>
          <a:p>
            <a:pPr algn="ctr">
              <a:lnSpc>
                <a:spcPct val="110000"/>
              </a:lnSpc>
              <a:defRPr/>
            </a:pPr>
            <a:r>
              <a:rPr lang="en-US" sz="1400" b="1" i="1" dirty="0">
                <a:solidFill>
                  <a:srgbClr val="C00000"/>
                </a:solidFill>
              </a:rPr>
              <a:t>     Compliance and Internal Control Enforcement</a:t>
            </a: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507419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09632"/>
            <a:ext cx="8382000" cy="22529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One:</a:t>
            </a:r>
          </a:p>
          <a:p>
            <a:pPr marL="342900" indent="-342900" algn="ctr">
              <a:lnSpc>
                <a:spcPct val="90000"/>
              </a:lnSpc>
              <a:spcBef>
                <a:spcPts val="0"/>
              </a:spcBef>
              <a:defRPr/>
            </a:pPr>
            <a:r>
              <a:rPr lang="en-US" sz="5400" b="1" dirty="0">
                <a:solidFill>
                  <a:srgbClr val="0033CC"/>
                </a:solidFill>
              </a:rPr>
              <a:t>Corporate Governance</a:t>
            </a:r>
          </a:p>
          <a:p>
            <a:pPr marL="342900" indent="-342900" algn="ctr">
              <a:lnSpc>
                <a:spcPct val="90000"/>
              </a:lnSpc>
              <a:spcBef>
                <a:spcPts val="0"/>
              </a:spcBef>
              <a:defRPr/>
            </a:pPr>
            <a:r>
              <a:rPr lang="en-US" sz="3200" b="1" i="1" dirty="0">
                <a:solidFill>
                  <a:srgbClr val="006600"/>
                </a:solidFill>
              </a:rPr>
              <a:t>Corporate Employees - Definitions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415968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762000"/>
            <a:ext cx="8382000" cy="5486400"/>
          </a:xfrm>
          <a:prstGeom prst="rect">
            <a:avLst/>
          </a:prstGeom>
          <a:noFill/>
          <a:ln w="9525">
            <a:noFill/>
            <a:miter lim="800000"/>
            <a:headEnd/>
            <a:tailEnd/>
          </a:ln>
        </p:spPr>
        <p:txBody>
          <a:bodyPr/>
          <a:lstStyle/>
          <a:p>
            <a:pPr marL="342900" indent="-342900" algn="ctr">
              <a:spcBef>
                <a:spcPts val="0"/>
              </a:spcBef>
              <a:defRPr/>
            </a:pPr>
            <a:r>
              <a:rPr lang="en-US" sz="4000" b="1" dirty="0">
                <a:solidFill>
                  <a:srgbClr val="0033CC"/>
                </a:solidFill>
              </a:rPr>
              <a:t>Corporate Governance</a:t>
            </a:r>
          </a:p>
          <a:p>
            <a:pPr marL="342900" indent="-342900" algn="ctr">
              <a:spcBef>
                <a:spcPts val="0"/>
              </a:spcBef>
              <a:defRPr/>
            </a:pPr>
            <a:r>
              <a:rPr lang="en-US" sz="3200" b="1" i="1" dirty="0">
                <a:solidFill>
                  <a:srgbClr val="006600"/>
                </a:solidFill>
              </a:rPr>
              <a:t>Corporate Employees – Definitions</a:t>
            </a:r>
          </a:p>
          <a:p>
            <a:pPr marL="342900" indent="-342900" algn="ctr">
              <a:spcBef>
                <a:spcPts val="0"/>
              </a:spcBef>
              <a:defRPr/>
            </a:pPr>
            <a:endParaRPr lang="en-US" sz="500" b="1" i="1" dirty="0">
              <a:solidFill>
                <a:srgbClr val="006600"/>
              </a:solidFill>
            </a:endParaRPr>
          </a:p>
          <a:p>
            <a:pPr>
              <a:spcBef>
                <a:spcPts val="0"/>
              </a:spcBef>
            </a:pPr>
            <a:r>
              <a:rPr lang="en-US" sz="2600" b="1" dirty="0">
                <a:solidFill>
                  <a:srgbClr val="C00000"/>
                </a:solidFill>
                <a:latin typeface="Arial" panose="020B0604020202020204" pitchFamily="34" charset="0"/>
                <a:cs typeface="Arial" panose="020B0604020202020204" pitchFamily="34" charset="0"/>
              </a:rPr>
              <a:t>Definitions:</a:t>
            </a:r>
            <a:endParaRPr lang="en-US" sz="1000" b="1" i="1" kern="0" dirty="0">
              <a:solidFill>
                <a:srgbClr val="000000"/>
              </a:solidFill>
              <a:effectLst>
                <a:outerShdw blurRad="38100" dist="38100" dir="2700000" algn="tl">
                  <a:srgbClr val="C0C0C0"/>
                </a:outerShdw>
              </a:effectLst>
              <a:latin typeface="Arial" pitchFamily="34" charset="0"/>
              <a:cs typeface="Arial" pitchFamily="34" charset="0"/>
            </a:endParaRPr>
          </a:p>
          <a:p>
            <a:pPr>
              <a:spcBef>
                <a:spcPts val="0"/>
              </a:spcBef>
            </a:pPr>
            <a:endParaRPr lang="en-US" sz="500" b="1" kern="0" dirty="0">
              <a:solidFill>
                <a:schemeClr val="accent2">
                  <a:lumMod val="75000"/>
                </a:schemeClr>
              </a:solidFill>
              <a:effectLst>
                <a:outerShdw blurRad="38100" dist="38100" dir="2700000" algn="tl">
                  <a:srgbClr val="C0C0C0"/>
                </a:outerShdw>
              </a:effectLst>
              <a:latin typeface="Arial" pitchFamily="34" charset="0"/>
              <a:cs typeface="Arial" pitchFamily="34" charset="0"/>
            </a:endParaRPr>
          </a:p>
          <a:p>
            <a:pPr>
              <a:spcBef>
                <a:spcPts val="0"/>
              </a:spcBef>
              <a:defRPr/>
            </a:pPr>
            <a:r>
              <a:rPr lang="en-US" sz="1600" b="1" dirty="0">
                <a:solidFill>
                  <a:srgbClr val="0000FF"/>
                </a:solidFill>
              </a:rPr>
              <a:t>Employment Defined:  </a:t>
            </a:r>
            <a:r>
              <a:rPr lang="en-US" sz="1600" dirty="0"/>
              <a:t>Black’s Law Dictionary defines “Employment” as:</a:t>
            </a:r>
          </a:p>
          <a:p>
            <a:pPr>
              <a:spcBef>
                <a:spcPts val="0"/>
              </a:spcBef>
              <a:defRPr/>
            </a:pPr>
            <a:endParaRPr lang="en-US" sz="400" b="1" dirty="0"/>
          </a:p>
          <a:p>
            <a:pPr>
              <a:spcBef>
                <a:spcPts val="0"/>
              </a:spcBef>
              <a:defRPr/>
            </a:pPr>
            <a:r>
              <a:rPr lang="en-US" sz="1400" b="1" dirty="0">
                <a:solidFill>
                  <a:srgbClr val="A50021"/>
                </a:solidFill>
              </a:rPr>
              <a:t>1. Act of employing or state of being employed; or</a:t>
            </a:r>
          </a:p>
          <a:p>
            <a:pPr>
              <a:spcBef>
                <a:spcPts val="0"/>
              </a:spcBef>
              <a:defRPr/>
            </a:pPr>
            <a:r>
              <a:rPr lang="en-US" sz="1400" b="1" dirty="0">
                <a:solidFill>
                  <a:srgbClr val="A50021"/>
                </a:solidFill>
              </a:rPr>
              <a:t>2. That which engages or occupies; or</a:t>
            </a:r>
          </a:p>
          <a:p>
            <a:pPr>
              <a:spcBef>
                <a:spcPts val="0"/>
              </a:spcBef>
              <a:defRPr/>
            </a:pPr>
            <a:r>
              <a:rPr lang="en-US" sz="1400" b="1" dirty="0">
                <a:solidFill>
                  <a:srgbClr val="A50021"/>
                </a:solidFill>
              </a:rPr>
              <a:t>3. That which consumes time or attention; or</a:t>
            </a:r>
          </a:p>
          <a:p>
            <a:pPr>
              <a:spcBef>
                <a:spcPts val="0"/>
              </a:spcBef>
              <a:defRPr/>
            </a:pPr>
            <a:r>
              <a:rPr lang="en-US" sz="1400" b="1" dirty="0">
                <a:solidFill>
                  <a:srgbClr val="A50021"/>
                </a:solidFill>
              </a:rPr>
              <a:t>4. An occupation, profession, trade, post or business.</a:t>
            </a:r>
          </a:p>
          <a:p>
            <a:pPr>
              <a:spcBef>
                <a:spcPts val="0"/>
              </a:spcBef>
              <a:defRPr/>
            </a:pPr>
            <a:endParaRPr lang="en-US" sz="500" b="1" dirty="0">
              <a:solidFill>
                <a:srgbClr val="A50021"/>
              </a:solidFill>
            </a:endParaRPr>
          </a:p>
          <a:p>
            <a:pPr>
              <a:spcBef>
                <a:spcPts val="0"/>
              </a:spcBef>
              <a:defRPr/>
            </a:pPr>
            <a:r>
              <a:rPr lang="en-US" sz="1600" b="1" dirty="0">
                <a:solidFill>
                  <a:srgbClr val="0000FF"/>
                </a:solidFill>
              </a:rPr>
              <a:t>A Simple definition of “Employment” is:</a:t>
            </a:r>
          </a:p>
          <a:p>
            <a:pPr>
              <a:spcBef>
                <a:spcPts val="0"/>
              </a:spcBef>
              <a:defRPr/>
            </a:pPr>
            <a:endParaRPr lang="en-US" sz="400" b="1" dirty="0"/>
          </a:p>
          <a:p>
            <a:pPr>
              <a:spcBef>
                <a:spcPts val="0"/>
              </a:spcBef>
              <a:defRPr/>
            </a:pPr>
            <a:r>
              <a:rPr lang="en-US" sz="1400" b="1" i="1" dirty="0">
                <a:solidFill>
                  <a:srgbClr val="A50021"/>
                </a:solidFill>
              </a:rPr>
              <a:t>“An act to engage or hire one’s service, in return for payment for such service.”</a:t>
            </a:r>
          </a:p>
          <a:p>
            <a:pPr>
              <a:spcBef>
                <a:spcPts val="0"/>
              </a:spcBef>
              <a:defRPr/>
            </a:pPr>
            <a:endParaRPr lang="en-US" sz="400" b="1" dirty="0"/>
          </a:p>
          <a:p>
            <a:pPr>
              <a:spcBef>
                <a:spcPts val="0"/>
              </a:spcBef>
              <a:defRPr/>
            </a:pPr>
            <a:r>
              <a:rPr lang="en-US" sz="1600" b="1" dirty="0">
                <a:solidFill>
                  <a:srgbClr val="0000FF"/>
                </a:solidFill>
              </a:rPr>
              <a:t>The Labor Law’s Definition of “Employment” is:</a:t>
            </a:r>
          </a:p>
          <a:p>
            <a:pPr>
              <a:spcBef>
                <a:spcPts val="0"/>
              </a:spcBef>
              <a:defRPr/>
            </a:pPr>
            <a:endParaRPr lang="en-US" sz="500" b="1" i="1" dirty="0">
              <a:solidFill>
                <a:srgbClr val="A50021"/>
              </a:solidFill>
            </a:endParaRPr>
          </a:p>
          <a:p>
            <a:pPr>
              <a:spcBef>
                <a:spcPts val="0"/>
              </a:spcBef>
              <a:defRPr/>
            </a:pPr>
            <a:r>
              <a:rPr lang="en-US" sz="1400" b="1" i="1" dirty="0">
                <a:solidFill>
                  <a:srgbClr val="A50021"/>
                </a:solidFill>
              </a:rPr>
              <a:t>A relationship where someone is “permitted or suffered to work”</a:t>
            </a:r>
          </a:p>
          <a:p>
            <a:pPr algn="just">
              <a:spcBef>
                <a:spcPts val="0"/>
              </a:spcBef>
            </a:pPr>
            <a:endParaRPr lang="en-US" sz="500" b="1" i="1" dirty="0">
              <a:solidFill>
                <a:srgbClr val="A50021"/>
              </a:solidFill>
            </a:endParaRPr>
          </a:p>
          <a:p>
            <a:pPr algn="just">
              <a:spcBef>
                <a:spcPts val="0"/>
              </a:spcBef>
            </a:pPr>
            <a:r>
              <a:rPr lang="en-US" sz="1600" b="1" dirty="0">
                <a:solidFill>
                  <a:srgbClr val="0000FF"/>
                </a:solidFill>
                <a:effectLst/>
              </a:rPr>
              <a:t>Corporation Employees:</a:t>
            </a:r>
            <a:r>
              <a:rPr lang="en-US" sz="1600" dirty="0">
                <a:solidFill>
                  <a:srgbClr val="0000FF"/>
                </a:solidFill>
                <a:effectLst/>
              </a:rPr>
              <a:t> </a:t>
            </a:r>
            <a:r>
              <a:rPr lang="en-US" sz="1600" dirty="0">
                <a:solidFill>
                  <a:schemeClr val="tx1">
                    <a:lumMod val="95000"/>
                    <a:lumOff val="5000"/>
                  </a:schemeClr>
                </a:solidFill>
                <a:effectLst/>
              </a:rPr>
              <a:t>Has been held to include</a:t>
            </a:r>
            <a:r>
              <a:rPr lang="en-US" sz="1600" dirty="0">
                <a:solidFill>
                  <a:srgbClr val="0000FF"/>
                </a:solidFill>
                <a:effectLst/>
              </a:rPr>
              <a:t> </a:t>
            </a:r>
            <a:r>
              <a:rPr lang="en-US" sz="1600" dirty="0">
                <a:effectLst/>
              </a:rPr>
              <a:t>all individuals who are employees of Corporation, including unionized (collectively bargained), non-unionized (non collectively bargained), part-time, full-time employees, or individuals engaged on contract to provide employment services or sales to Corporation.</a:t>
            </a:r>
          </a:p>
          <a:p>
            <a:pPr algn="just"/>
            <a:endParaRPr lang="en-US" sz="1600" b="1" i="1" dirty="0"/>
          </a:p>
          <a:p>
            <a:pPr algn="just"/>
            <a:endParaRPr lang="en-US" sz="1600" dirty="0"/>
          </a:p>
        </p:txBody>
      </p:sp>
    </p:spTree>
    <p:extLst>
      <p:ext uri="{BB962C8B-B14F-4D97-AF65-F5344CB8AC3E}">
        <p14:creationId xmlns:p14="http://schemas.microsoft.com/office/powerpoint/2010/main" val="3272325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09632"/>
            <a:ext cx="8382000" cy="22529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Two:</a:t>
            </a:r>
          </a:p>
          <a:p>
            <a:pPr marL="342900" indent="-342900" algn="ctr">
              <a:lnSpc>
                <a:spcPct val="90000"/>
              </a:lnSpc>
              <a:spcBef>
                <a:spcPts val="0"/>
              </a:spcBef>
              <a:defRPr/>
            </a:pPr>
            <a:r>
              <a:rPr lang="en-US" sz="5400" b="1" dirty="0">
                <a:solidFill>
                  <a:srgbClr val="0033CC"/>
                </a:solidFill>
              </a:rPr>
              <a:t>Corporate Governance</a:t>
            </a:r>
          </a:p>
          <a:p>
            <a:pPr marL="342900" indent="-342900" algn="ctr">
              <a:lnSpc>
                <a:spcPct val="90000"/>
              </a:lnSpc>
              <a:spcBef>
                <a:spcPts val="0"/>
              </a:spcBef>
              <a:defRPr/>
            </a:pPr>
            <a:r>
              <a:rPr lang="en-US" sz="3200" b="1" i="1" dirty="0">
                <a:solidFill>
                  <a:srgbClr val="006600"/>
                </a:solidFill>
              </a:rPr>
              <a:t>Corporate Employees - Generally</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1869514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228600" y="838200"/>
            <a:ext cx="8534400" cy="54864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rPr>
              <a:t>Corporate Governance</a:t>
            </a:r>
          </a:p>
          <a:p>
            <a:pPr marL="342900" indent="-342900" algn="ctr">
              <a:lnSpc>
                <a:spcPct val="90000"/>
              </a:lnSpc>
              <a:spcBef>
                <a:spcPts val="0"/>
              </a:spcBef>
              <a:defRPr/>
            </a:pPr>
            <a:r>
              <a:rPr lang="en-US" sz="3200" b="1" i="1" dirty="0">
                <a:solidFill>
                  <a:srgbClr val="006600"/>
                </a:solidFill>
              </a:rPr>
              <a:t>Corporate Employees - Generally</a:t>
            </a:r>
          </a:p>
          <a:p>
            <a:r>
              <a:rPr lang="en-US" sz="2600" b="1" dirty="0">
                <a:solidFill>
                  <a:srgbClr val="C00000"/>
                </a:solidFill>
                <a:latin typeface="Arial" panose="020B0604020202020204" pitchFamily="34" charset="0"/>
                <a:cs typeface="Arial" panose="020B0604020202020204" pitchFamily="34" charset="0"/>
              </a:rPr>
              <a:t> Generally</a:t>
            </a:r>
            <a:endParaRPr lang="en-US" sz="1000" b="1" i="1" kern="0" dirty="0">
              <a:solidFill>
                <a:srgbClr val="000000"/>
              </a:solidFill>
              <a:effectLst>
                <a:outerShdw blurRad="38100" dist="38100" dir="2700000" algn="tl">
                  <a:srgbClr val="C0C0C0"/>
                </a:outerShdw>
              </a:effectLst>
              <a:latin typeface="Arial" pitchFamily="34" charset="0"/>
              <a:cs typeface="Arial" pitchFamily="34" charset="0"/>
            </a:endParaRPr>
          </a:p>
          <a:p>
            <a:endParaRPr lang="en-US" sz="500" b="1" kern="0" dirty="0">
              <a:solidFill>
                <a:schemeClr val="accent2">
                  <a:lumMod val="75000"/>
                </a:schemeClr>
              </a:solidFill>
              <a:effectLst>
                <a:outerShdw blurRad="38100" dist="38100" dir="2700000" algn="tl">
                  <a:srgbClr val="C0C0C0"/>
                </a:outerShdw>
              </a:effectLst>
              <a:latin typeface="Arial" pitchFamily="34" charset="0"/>
              <a:cs typeface="Arial" pitchFamily="34" charset="0"/>
            </a:endParaRPr>
          </a:p>
          <a:p>
            <a:pPr marL="457200" lvl="2" indent="-228600" algn="just">
              <a:lnSpc>
                <a:spcPct val="85000"/>
              </a:lnSpc>
              <a:buFont typeface="Arial" pitchFamily="34" charset="0"/>
              <a:buChar char="•"/>
              <a:defRPr/>
            </a:pPr>
            <a:endParaRPr lang="en-US" sz="600" b="1" i="1" kern="0" dirty="0">
              <a:solidFill>
                <a:srgbClr val="000000"/>
              </a:solidFill>
              <a:effectLst>
                <a:outerShdw blurRad="38100" dist="38100" dir="2700000" algn="tl">
                  <a:srgbClr val="C0C0C0"/>
                </a:outerShdw>
              </a:effectLst>
              <a:latin typeface="Arial" pitchFamily="34" charset="0"/>
              <a:cs typeface="Arial" pitchFamily="34" charset="0"/>
            </a:endParaRPr>
          </a:p>
          <a:p>
            <a:pPr marL="457200" lvl="2" indent="-228600" algn="just">
              <a:lnSpc>
                <a:spcPct val="85000"/>
              </a:lnSpc>
              <a:buFont typeface="Arial" pitchFamily="34" charset="0"/>
              <a:buChar char="•"/>
              <a:defRPr/>
            </a:pPr>
            <a:r>
              <a:rPr lang="en-US" b="1" i="1" dirty="0">
                <a:latin typeface="Arial" pitchFamily="34" charset="0"/>
                <a:cs typeface="Arial" pitchFamily="34" charset="0"/>
              </a:rPr>
              <a:t>Employees are the persons who actually perform the day to day work of the corporation, under the oversight of the Corporate Officers.</a:t>
            </a:r>
          </a:p>
          <a:p>
            <a:pPr marL="457200" lvl="2" indent="-228600" algn="just">
              <a:lnSpc>
                <a:spcPct val="85000"/>
              </a:lnSpc>
              <a:buFont typeface="Arial" pitchFamily="34" charset="0"/>
              <a:buChar char="•"/>
              <a:defRPr/>
            </a:pPr>
            <a:endParaRPr lang="en-US" sz="500" b="1" i="1" dirty="0">
              <a:latin typeface="Arial" pitchFamily="34" charset="0"/>
              <a:cs typeface="Arial" pitchFamily="34" charset="0"/>
            </a:endParaRPr>
          </a:p>
          <a:p>
            <a:pPr marL="457200" lvl="2" indent="-228600" algn="just">
              <a:lnSpc>
                <a:spcPct val="85000"/>
              </a:lnSpc>
              <a:buFont typeface="Arial" pitchFamily="34" charset="0"/>
              <a:buChar char="•"/>
              <a:defRPr/>
            </a:pPr>
            <a:r>
              <a:rPr lang="en-US" b="1" i="1" dirty="0">
                <a:latin typeface="Arial" pitchFamily="34" charset="0"/>
                <a:cs typeface="Arial" pitchFamily="34" charset="0"/>
              </a:rPr>
              <a:t>Employees of a corporation, are selected and removed by the Corporate Officers.</a:t>
            </a:r>
          </a:p>
          <a:p>
            <a:pPr marL="457200" lvl="2" indent="-228600" algn="just">
              <a:lnSpc>
                <a:spcPct val="85000"/>
              </a:lnSpc>
              <a:buFont typeface="Arial" pitchFamily="34" charset="0"/>
              <a:buChar char="•"/>
              <a:defRPr/>
            </a:pPr>
            <a:endParaRPr lang="en-US" sz="600" b="1" i="1" dirty="0">
              <a:latin typeface="Arial" pitchFamily="34" charset="0"/>
              <a:cs typeface="Arial" pitchFamily="34" charset="0"/>
            </a:endParaRPr>
          </a:p>
          <a:p>
            <a:pPr marL="457200" lvl="2" indent="-228600" algn="just">
              <a:lnSpc>
                <a:spcPct val="85000"/>
              </a:lnSpc>
              <a:buFont typeface="Arial" pitchFamily="34" charset="0"/>
              <a:buChar char="•"/>
              <a:defRPr/>
            </a:pPr>
            <a:r>
              <a:rPr lang="en-US" b="1" i="1" dirty="0">
                <a:latin typeface="Arial" pitchFamily="34" charset="0"/>
                <a:cs typeface="Arial" pitchFamily="34" charset="0"/>
              </a:rPr>
              <a:t>Employees of the corporation are vested with specific, actual authority, and with powers governed by the law of agency. </a:t>
            </a:r>
          </a:p>
          <a:p>
            <a:pPr marL="457200" lvl="2" indent="-228600" algn="just">
              <a:lnSpc>
                <a:spcPct val="85000"/>
              </a:lnSpc>
              <a:buFont typeface="Arial" pitchFamily="34" charset="0"/>
              <a:buChar char="•"/>
              <a:defRPr/>
            </a:pPr>
            <a:endParaRPr lang="en-US" sz="600" b="1" i="1" dirty="0">
              <a:latin typeface="Arial" pitchFamily="34" charset="0"/>
              <a:cs typeface="Arial" pitchFamily="34" charset="0"/>
            </a:endParaRPr>
          </a:p>
          <a:p>
            <a:pPr marL="457200" lvl="2" indent="-228600" algn="just">
              <a:lnSpc>
                <a:spcPct val="85000"/>
              </a:lnSpc>
              <a:buFont typeface="Arial" pitchFamily="34" charset="0"/>
              <a:buChar char="•"/>
              <a:defRPr/>
            </a:pPr>
            <a:r>
              <a:rPr lang="en-US" b="1" i="1" dirty="0">
                <a:latin typeface="Arial" pitchFamily="34" charset="0"/>
                <a:cs typeface="Arial" pitchFamily="34" charset="0"/>
              </a:rPr>
              <a:t>Employees, like Officers, are personally responsible for any torts or crimes they commit even if they act on behalf of the corporation.</a:t>
            </a:r>
          </a:p>
          <a:p>
            <a:pPr marL="457200" lvl="2" indent="-228600" algn="just">
              <a:lnSpc>
                <a:spcPct val="85000"/>
              </a:lnSpc>
              <a:buFont typeface="Arial" pitchFamily="34" charset="0"/>
              <a:buChar char="•"/>
              <a:defRPr/>
            </a:pPr>
            <a:endParaRPr lang="en-US" sz="600" b="1" i="1" dirty="0">
              <a:latin typeface="Arial" pitchFamily="34" charset="0"/>
              <a:cs typeface="Arial" pitchFamily="34" charset="0"/>
            </a:endParaRPr>
          </a:p>
          <a:p>
            <a:pPr marL="457200" lvl="2" indent="-228600" algn="just">
              <a:lnSpc>
                <a:spcPct val="85000"/>
              </a:lnSpc>
              <a:buFont typeface="Arial" pitchFamily="34" charset="0"/>
              <a:buChar char="•"/>
              <a:defRPr/>
            </a:pPr>
            <a:r>
              <a:rPr lang="en-US" b="1" i="1" dirty="0">
                <a:latin typeface="Arial" pitchFamily="34" charset="0"/>
                <a:cs typeface="Arial" pitchFamily="34" charset="0"/>
              </a:rPr>
              <a:t>Employees, like Officers, may be liable for taking advantage of a corporate opportunity.</a:t>
            </a:r>
          </a:p>
          <a:p>
            <a:pPr marL="457200" lvl="2" indent="-228600" algn="just">
              <a:lnSpc>
                <a:spcPct val="85000"/>
              </a:lnSpc>
              <a:buFont typeface="Arial" pitchFamily="34" charset="0"/>
              <a:buChar char="•"/>
              <a:defRPr/>
            </a:pPr>
            <a:endParaRPr lang="en-US" sz="500" b="1" i="1" dirty="0">
              <a:latin typeface="Arial" pitchFamily="34" charset="0"/>
              <a:cs typeface="Arial" pitchFamily="34" charset="0"/>
            </a:endParaRPr>
          </a:p>
          <a:p>
            <a:pPr marL="457200" lvl="2" indent="-228600" algn="just">
              <a:lnSpc>
                <a:spcPct val="85000"/>
              </a:lnSpc>
              <a:buFont typeface="Arial" pitchFamily="34" charset="0"/>
              <a:buChar char="•"/>
              <a:defRPr/>
            </a:pPr>
            <a:r>
              <a:rPr lang="en-US" b="1" i="1" dirty="0">
                <a:latin typeface="Arial" pitchFamily="34" charset="0"/>
                <a:cs typeface="Arial" pitchFamily="34" charset="0"/>
              </a:rPr>
              <a:t>T</a:t>
            </a:r>
            <a:r>
              <a:rPr lang="en-US" b="1" i="1" dirty="0"/>
              <a:t>he primary difference between an employee and an officer of the corporation is that employee is an individual who merely provides professional or manual work to a corporation while an officer has a position of authority in the corporation’s hierarchical organization.</a:t>
            </a:r>
          </a:p>
        </p:txBody>
      </p:sp>
    </p:spTree>
    <p:extLst>
      <p:ext uri="{BB962C8B-B14F-4D97-AF65-F5344CB8AC3E}">
        <p14:creationId xmlns:p14="http://schemas.microsoft.com/office/powerpoint/2010/main" val="2056853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228600" y="838200"/>
            <a:ext cx="8763000" cy="55626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rPr>
              <a:t>Corporate Governance</a:t>
            </a:r>
          </a:p>
          <a:p>
            <a:pPr marL="342900" indent="-342900" algn="ctr">
              <a:lnSpc>
                <a:spcPct val="90000"/>
              </a:lnSpc>
              <a:spcBef>
                <a:spcPts val="0"/>
              </a:spcBef>
              <a:defRPr/>
            </a:pPr>
            <a:r>
              <a:rPr lang="en-US" sz="3200" b="1" i="1" dirty="0">
                <a:solidFill>
                  <a:srgbClr val="006600"/>
                </a:solidFill>
              </a:rPr>
              <a:t>Corporate Officers - Generally</a:t>
            </a:r>
          </a:p>
          <a:p>
            <a:r>
              <a:rPr lang="en-US" sz="3200" b="1" dirty="0">
                <a:solidFill>
                  <a:srgbClr val="C00000"/>
                </a:solidFill>
                <a:latin typeface="Arial" panose="020B0604020202020204" pitchFamily="34" charset="0"/>
                <a:cs typeface="Arial" panose="020B0604020202020204" pitchFamily="34" charset="0"/>
              </a:rPr>
              <a:t> </a:t>
            </a:r>
            <a:r>
              <a:rPr lang="en-US" sz="2000" b="1" dirty="0">
                <a:solidFill>
                  <a:srgbClr val="C00000"/>
                </a:solidFill>
                <a:latin typeface="Arial" panose="020B0604020202020204" pitchFamily="34" charset="0"/>
                <a:cs typeface="Arial" panose="020B0604020202020204" pitchFamily="34" charset="0"/>
              </a:rPr>
              <a:t>Employees of a Corporation – Who they are and what they do:</a:t>
            </a:r>
            <a:endParaRPr lang="en-US" sz="2000" b="1" i="1" kern="0" dirty="0">
              <a:solidFill>
                <a:srgbClr val="000000"/>
              </a:solidFill>
              <a:effectLst>
                <a:outerShdw blurRad="38100" dist="38100" dir="2700000" algn="tl">
                  <a:srgbClr val="C0C0C0"/>
                </a:outerShdw>
              </a:effectLst>
              <a:latin typeface="Arial" pitchFamily="34" charset="0"/>
              <a:cs typeface="Arial" pitchFamily="34" charset="0"/>
            </a:endParaRPr>
          </a:p>
          <a:p>
            <a:pPr lvl="2">
              <a:lnSpc>
                <a:spcPct val="80000"/>
              </a:lnSpc>
              <a:buFont typeface="Arial" pitchFamily="34" charset="0"/>
              <a:buChar char="•"/>
              <a:defRPr/>
            </a:pPr>
            <a:endParaRPr lang="en-US" sz="600" b="1" i="1" kern="0" dirty="0">
              <a:solidFill>
                <a:srgbClr val="000000"/>
              </a:solidFill>
              <a:effectLst>
                <a:outerShdw blurRad="38100" dist="38100" dir="2700000" algn="tl">
                  <a:srgbClr val="C0C0C0"/>
                </a:outerShdw>
              </a:effectLst>
              <a:latin typeface="Arial" pitchFamily="34" charset="0"/>
              <a:cs typeface="Arial" pitchFamily="34" charset="0"/>
            </a:endParaRPr>
          </a:p>
          <a:p>
            <a:pPr marL="400050" lvl="2" indent="-285750">
              <a:buFont typeface="Arial" panose="020B0604020202020204" pitchFamily="34" charset="0"/>
              <a:buChar char="•"/>
              <a:defRPr/>
            </a:pPr>
            <a:r>
              <a:rPr lang="en-US" b="1" i="1" dirty="0">
                <a:latin typeface="Arial" pitchFamily="34" charset="0"/>
                <a:cs typeface="Arial" pitchFamily="34" charset="0"/>
              </a:rPr>
              <a:t>Employees of the corporation are agents hired and paid by the corporation, to perform its functions, as directed by the corporation’s officers. </a:t>
            </a:r>
            <a:endParaRPr lang="en-US" sz="500" b="1" i="1" dirty="0">
              <a:latin typeface="Arial" pitchFamily="34" charset="0"/>
              <a:cs typeface="Arial" pitchFamily="34" charset="0"/>
            </a:endParaRPr>
          </a:p>
          <a:p>
            <a:pPr marL="114300" lvl="2" indent="0">
              <a:defRPr/>
            </a:pPr>
            <a:r>
              <a:rPr lang="en-US" sz="500" b="1" i="1" dirty="0">
                <a:latin typeface="Arial" pitchFamily="34" charset="0"/>
                <a:cs typeface="Arial" pitchFamily="34" charset="0"/>
              </a:rPr>
              <a:t> </a:t>
            </a:r>
          </a:p>
          <a:p>
            <a:pPr marL="400050" lvl="2" indent="-285750">
              <a:buFont typeface="Arial" panose="020B0604020202020204" pitchFamily="34" charset="0"/>
              <a:buChar char="•"/>
              <a:defRPr/>
            </a:pPr>
            <a:r>
              <a:rPr lang="en-US" b="1" i="1" dirty="0">
                <a:latin typeface="Arial" pitchFamily="34" charset="0"/>
                <a:cs typeface="Arial" pitchFamily="34" charset="0"/>
              </a:rPr>
              <a:t>Their employer is the corporation itself.  </a:t>
            </a:r>
          </a:p>
          <a:p>
            <a:pPr marL="400050" lvl="2" indent="-285750">
              <a:buFont typeface="Arial" panose="020B0604020202020204" pitchFamily="34" charset="0"/>
              <a:buChar char="•"/>
              <a:defRPr/>
            </a:pPr>
            <a:endParaRPr lang="en-US" sz="500" b="1" i="1" dirty="0">
              <a:latin typeface="Arial" pitchFamily="34" charset="0"/>
              <a:cs typeface="Arial" pitchFamily="34" charset="0"/>
            </a:endParaRPr>
          </a:p>
          <a:p>
            <a:pPr marL="400050" lvl="2" indent="-285750">
              <a:buFont typeface="Arial" panose="020B0604020202020204" pitchFamily="34" charset="0"/>
              <a:buChar char="•"/>
              <a:defRPr/>
            </a:pPr>
            <a:r>
              <a:rPr lang="en-US" b="1" i="1" dirty="0">
                <a:latin typeface="Arial" pitchFamily="34" charset="0"/>
                <a:cs typeface="Arial" pitchFamily="34" charset="0"/>
              </a:rPr>
              <a:t>The corporation is generally liable for their actions.  </a:t>
            </a:r>
          </a:p>
          <a:p>
            <a:pPr marL="400050" lvl="2" indent="-285750">
              <a:buFont typeface="Arial" panose="020B0604020202020204" pitchFamily="34" charset="0"/>
              <a:buChar char="•"/>
              <a:defRPr/>
            </a:pPr>
            <a:endParaRPr lang="en-US" sz="500" b="1" i="1" dirty="0">
              <a:latin typeface="Arial" pitchFamily="34" charset="0"/>
              <a:cs typeface="Arial" pitchFamily="34" charset="0"/>
            </a:endParaRPr>
          </a:p>
          <a:p>
            <a:pPr marL="400050" lvl="2" indent="-285750">
              <a:buFont typeface="Arial" panose="020B0604020202020204" pitchFamily="34" charset="0"/>
              <a:buChar char="•"/>
              <a:defRPr/>
            </a:pPr>
            <a:r>
              <a:rPr lang="en-US" b="1" i="1" dirty="0">
                <a:latin typeface="Arial" pitchFamily="34" charset="0"/>
                <a:cs typeface="Arial" pitchFamily="34" charset="0"/>
              </a:rPr>
              <a:t>Employees are hired, and may be discharged, by the corporation’s officers.</a:t>
            </a:r>
          </a:p>
          <a:p>
            <a:pPr>
              <a:lnSpc>
                <a:spcPct val="80000"/>
              </a:lnSpc>
              <a:defRPr/>
            </a:pPr>
            <a:endParaRPr lang="en-US" b="1" i="1" dirty="0">
              <a:latin typeface="Arial" pitchFamily="34" charset="0"/>
              <a:cs typeface="Arial" pitchFamily="34" charset="0"/>
            </a:endParaRPr>
          </a:p>
          <a:p>
            <a:pPr marL="0" lvl="2">
              <a:lnSpc>
                <a:spcPct val="80000"/>
              </a:lnSpc>
              <a:defRPr/>
            </a:pPr>
            <a:r>
              <a:rPr lang="en-US" b="1" kern="0" dirty="0">
                <a:solidFill>
                  <a:schemeClr val="accent2">
                    <a:lumMod val="75000"/>
                  </a:schemeClr>
                </a:solidFill>
                <a:effectLst>
                  <a:outerShdw blurRad="38100" dist="38100" dir="2700000" algn="tl">
                    <a:srgbClr val="C0C0C0"/>
                  </a:outerShdw>
                </a:effectLst>
                <a:latin typeface="Arial" pitchFamily="34" charset="0"/>
                <a:cs typeface="Arial" pitchFamily="34" charset="0"/>
              </a:rPr>
              <a:t>  </a:t>
            </a:r>
            <a:r>
              <a:rPr lang="en-US" b="1" kern="0" dirty="0">
                <a:solidFill>
                  <a:srgbClr val="A50021"/>
                </a:solidFill>
                <a:effectLst>
                  <a:outerShdw blurRad="38100" dist="38100" dir="2700000" algn="tl">
                    <a:srgbClr val="C0C0C0"/>
                  </a:outerShdw>
                </a:effectLst>
                <a:latin typeface="Arial" pitchFamily="34" charset="0"/>
                <a:cs typeface="Arial" pitchFamily="34" charset="0"/>
              </a:rPr>
              <a:t>Employees  vs. Agents</a:t>
            </a:r>
          </a:p>
          <a:p>
            <a:pPr>
              <a:lnSpc>
                <a:spcPct val="80000"/>
              </a:lnSpc>
              <a:defRPr/>
            </a:pPr>
            <a:endParaRPr lang="en-US" sz="1000" b="1" i="1" dirty="0">
              <a:latin typeface="Arial" pitchFamily="34" charset="0"/>
              <a:cs typeface="Arial" pitchFamily="34" charset="0"/>
            </a:endParaRPr>
          </a:p>
          <a:p>
            <a:pPr>
              <a:lnSpc>
                <a:spcPct val="80000"/>
              </a:lnSpc>
              <a:defRPr/>
            </a:pPr>
            <a:r>
              <a:rPr lang="en-US" b="1" i="1" dirty="0">
                <a:latin typeface="Arial" pitchFamily="34" charset="0"/>
                <a:cs typeface="Arial" pitchFamily="34" charset="0"/>
              </a:rPr>
              <a:t> Employees of the corporation have a permanent status, and are paid regular </a:t>
            </a:r>
          </a:p>
          <a:p>
            <a:pPr>
              <a:lnSpc>
                <a:spcPct val="80000"/>
              </a:lnSpc>
              <a:defRPr/>
            </a:pPr>
            <a:r>
              <a:rPr lang="en-US" b="1" i="1" dirty="0">
                <a:latin typeface="Arial" pitchFamily="34" charset="0"/>
                <a:cs typeface="Arial" pitchFamily="34" charset="0"/>
              </a:rPr>
              <a:t> wages or salaries by the corporation for their work and duties.  </a:t>
            </a:r>
          </a:p>
          <a:p>
            <a:pPr>
              <a:lnSpc>
                <a:spcPct val="80000"/>
              </a:lnSpc>
              <a:defRPr/>
            </a:pPr>
            <a:endParaRPr lang="en-US" sz="600" b="1" i="1" dirty="0">
              <a:latin typeface="Arial" pitchFamily="34" charset="0"/>
              <a:cs typeface="Arial" pitchFamily="34" charset="0"/>
            </a:endParaRPr>
          </a:p>
          <a:p>
            <a:pPr>
              <a:lnSpc>
                <a:spcPct val="80000"/>
              </a:lnSpc>
              <a:defRPr/>
            </a:pPr>
            <a:r>
              <a:rPr lang="en-US" b="1" i="1" dirty="0">
                <a:latin typeface="Arial" pitchFamily="34" charset="0"/>
                <a:cs typeface="Arial" pitchFamily="34" charset="0"/>
              </a:rPr>
              <a:t> Agents, on the other hand, is a broad term encompassing any individual </a:t>
            </a:r>
          </a:p>
          <a:p>
            <a:pPr>
              <a:lnSpc>
                <a:spcPct val="80000"/>
              </a:lnSpc>
              <a:defRPr/>
            </a:pPr>
            <a:r>
              <a:rPr lang="en-US" b="1" i="1" dirty="0">
                <a:latin typeface="Arial" pitchFamily="34" charset="0"/>
                <a:cs typeface="Arial" pitchFamily="34" charset="0"/>
              </a:rPr>
              <a:t> who works, even temporarily, for another’s interest.  </a:t>
            </a:r>
          </a:p>
          <a:p>
            <a:pPr>
              <a:lnSpc>
                <a:spcPct val="80000"/>
              </a:lnSpc>
              <a:defRPr/>
            </a:pPr>
            <a:endParaRPr lang="en-US" sz="600" b="1" i="1" dirty="0">
              <a:latin typeface="Arial" pitchFamily="34" charset="0"/>
              <a:cs typeface="Arial" pitchFamily="34" charset="0"/>
            </a:endParaRPr>
          </a:p>
          <a:p>
            <a:pPr>
              <a:lnSpc>
                <a:spcPct val="80000"/>
              </a:lnSpc>
              <a:defRPr/>
            </a:pPr>
            <a:r>
              <a:rPr lang="en-US" b="1" i="1" dirty="0">
                <a:latin typeface="Arial" pitchFamily="34" charset="0"/>
                <a:cs typeface="Arial" pitchFamily="34" charset="0"/>
              </a:rPr>
              <a:t>  As a result, all employees are agents, but not all agents are employees.</a:t>
            </a:r>
          </a:p>
        </p:txBody>
      </p:sp>
    </p:spTree>
    <p:extLst>
      <p:ext uri="{BB962C8B-B14F-4D97-AF65-F5344CB8AC3E}">
        <p14:creationId xmlns:p14="http://schemas.microsoft.com/office/powerpoint/2010/main" val="2606492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51182"/>
            <a:ext cx="8382000" cy="2169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Three:</a:t>
            </a:r>
          </a:p>
          <a:p>
            <a:pPr marL="342900" indent="-342900" algn="ctr">
              <a:lnSpc>
                <a:spcPct val="90000"/>
              </a:lnSpc>
              <a:spcBef>
                <a:spcPts val="0"/>
              </a:spcBef>
              <a:defRPr/>
            </a:pPr>
            <a:r>
              <a:rPr lang="en-US" sz="5400" b="1" dirty="0">
                <a:solidFill>
                  <a:srgbClr val="0033CC"/>
                </a:solidFill>
              </a:rPr>
              <a:t>Corporate Governance</a:t>
            </a:r>
          </a:p>
          <a:p>
            <a:pPr marL="342900" indent="-342900" algn="ctr">
              <a:lnSpc>
                <a:spcPct val="90000"/>
              </a:lnSpc>
              <a:spcBef>
                <a:spcPts val="0"/>
              </a:spcBef>
              <a:defRPr/>
            </a:pPr>
            <a:r>
              <a:rPr lang="en-US" sz="2600" b="1" i="1" dirty="0">
                <a:solidFill>
                  <a:srgbClr val="006600"/>
                </a:solidFill>
              </a:rPr>
              <a:t>Corporate Employees – Roles, Duties and Liabilities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154761115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10390</TotalTime>
  <Words>1243</Words>
  <Application>Microsoft Office PowerPoint</Application>
  <PresentationFormat>On-screen Show (4:3)</PresentationFormat>
  <Paragraphs>145</Paragraphs>
  <Slides>15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545</cp:revision>
  <cp:lastPrinted>2020-09-23T14:11:20Z</cp:lastPrinted>
  <dcterms:created xsi:type="dcterms:W3CDTF">2007-08-27T19:04:39Z</dcterms:created>
  <dcterms:modified xsi:type="dcterms:W3CDTF">2021-10-23T19:11:39Z</dcterms:modified>
</cp:coreProperties>
</file>