
<file path=[Content_Types].xml><?xml version="1.0" encoding="utf-8"?>
<Types xmlns="http://schemas.openxmlformats.org/package/2006/content-types">
  <Default Extension="bin" ContentType="application/vnd.openxmlformats-officedocument.oleObject"/>
  <Default Extension="gif" ContentType="image/gif"/>
  <Default Extension="jpeg" ContentType="image/jpeg"/>
  <Default Extension="png" ContentType="image/png"/>
  <Default Extension="rels" ContentType="application/vnd.openxmlformats-package.relationships+xml"/>
  <Default Extension="vml" ContentType="application/vnd.openxmlformats-officedocument.vmlDrawing"/>
  <Default Extension="wav" ContentType="audio/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0"/>
  </p:notesMasterIdLst>
  <p:handoutMasterIdLst>
    <p:handoutMasterId r:id="rId41"/>
  </p:handoutMasterIdLst>
  <p:sldIdLst>
    <p:sldId id="409" r:id="rId2"/>
    <p:sldId id="677" r:id="rId3"/>
    <p:sldId id="680" r:id="rId4"/>
    <p:sldId id="656" r:id="rId5"/>
    <p:sldId id="352" r:id="rId6"/>
    <p:sldId id="377" r:id="rId7"/>
    <p:sldId id="378" r:id="rId8"/>
    <p:sldId id="379" r:id="rId9"/>
    <p:sldId id="353" r:id="rId10"/>
    <p:sldId id="354" r:id="rId11"/>
    <p:sldId id="355" r:id="rId12"/>
    <p:sldId id="380" r:id="rId13"/>
    <p:sldId id="381" r:id="rId14"/>
    <p:sldId id="382" r:id="rId15"/>
    <p:sldId id="383" r:id="rId16"/>
    <p:sldId id="384" r:id="rId17"/>
    <p:sldId id="385" r:id="rId18"/>
    <p:sldId id="386" r:id="rId19"/>
    <p:sldId id="387" r:id="rId20"/>
    <p:sldId id="390" r:id="rId21"/>
    <p:sldId id="391" r:id="rId22"/>
    <p:sldId id="393" r:id="rId23"/>
    <p:sldId id="394" r:id="rId24"/>
    <p:sldId id="395" r:id="rId25"/>
    <p:sldId id="396" r:id="rId26"/>
    <p:sldId id="397" r:id="rId27"/>
    <p:sldId id="398" r:id="rId28"/>
    <p:sldId id="400" r:id="rId29"/>
    <p:sldId id="401" r:id="rId30"/>
    <p:sldId id="402" r:id="rId31"/>
    <p:sldId id="403" r:id="rId32"/>
    <p:sldId id="405" r:id="rId33"/>
    <p:sldId id="406" r:id="rId34"/>
    <p:sldId id="407" r:id="rId35"/>
    <p:sldId id="404" r:id="rId36"/>
    <p:sldId id="408" r:id="rId37"/>
    <p:sldId id="388" r:id="rId38"/>
    <p:sldId id="439" r:id="rId39"/>
  </p:sldIdLst>
  <p:sldSz cx="9144000" cy="6858000" type="screen4x3"/>
  <p:notesSz cx="7023100" cy="93091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5613" indent="-53975" algn="l" rtl="0" fontAlgn="base">
      <a:spcBef>
        <a:spcPct val="0"/>
      </a:spcBef>
      <a:spcAft>
        <a:spcPct val="0"/>
      </a:spcAft>
      <a:defRPr kern="1200">
        <a:solidFill>
          <a:schemeClr val="tx1"/>
        </a:solidFill>
        <a:latin typeface="Arial" charset="0"/>
        <a:ea typeface="+mn-ea"/>
        <a:cs typeface="+mn-cs"/>
      </a:defRPr>
    </a:lvl2pPr>
    <a:lvl3pPr marL="912813" indent="-107950" algn="l" rtl="0" fontAlgn="base">
      <a:spcBef>
        <a:spcPct val="0"/>
      </a:spcBef>
      <a:spcAft>
        <a:spcPct val="0"/>
      </a:spcAft>
      <a:defRPr kern="1200">
        <a:solidFill>
          <a:schemeClr val="tx1"/>
        </a:solidFill>
        <a:latin typeface="Arial" charset="0"/>
        <a:ea typeface="+mn-ea"/>
        <a:cs typeface="+mn-cs"/>
      </a:defRPr>
    </a:lvl3pPr>
    <a:lvl4pPr marL="1370013" indent="-163513" algn="l" rtl="0" fontAlgn="base">
      <a:spcBef>
        <a:spcPct val="0"/>
      </a:spcBef>
      <a:spcAft>
        <a:spcPct val="0"/>
      </a:spcAft>
      <a:defRPr kern="1200">
        <a:solidFill>
          <a:schemeClr val="tx1"/>
        </a:solidFill>
        <a:latin typeface="Arial" charset="0"/>
        <a:ea typeface="+mn-ea"/>
        <a:cs typeface="+mn-cs"/>
      </a:defRPr>
    </a:lvl4pPr>
    <a:lvl5pPr marL="1827213" indent="-219075"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C81204"/>
    <a:srgbClr val="006600"/>
    <a:srgbClr val="006666"/>
    <a:srgbClr val="4C1441"/>
    <a:srgbClr val="FFFF00"/>
    <a:srgbClr val="CC0000"/>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87" autoAdjust="0"/>
    <p:restoredTop sz="94664" autoAdjust="0"/>
  </p:normalViewPr>
  <p:slideViewPr>
    <p:cSldViewPr>
      <p:cViewPr varScale="1">
        <p:scale>
          <a:sx n="105" d="100"/>
          <a:sy n="105" d="100"/>
        </p:scale>
        <p:origin x="1698"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obert Farley" userId="1b2cfada0102257f" providerId="LiveId" clId="{EA812C3F-7A10-48FF-A7A2-988A14154406}"/>
    <pc:docChg chg="custSel addSld delSld modSld">
      <pc:chgData name="Robert Farley" userId="1b2cfada0102257f" providerId="LiveId" clId="{EA812C3F-7A10-48FF-A7A2-988A14154406}" dt="2020-11-23T17:38:29.301" v="154" actId="122"/>
      <pc:docMkLst>
        <pc:docMk/>
      </pc:docMkLst>
      <pc:sldChg chg="del">
        <pc:chgData name="Robert Farley" userId="1b2cfada0102257f" providerId="LiveId" clId="{EA812C3F-7A10-48FF-A7A2-988A14154406}" dt="2020-11-23T17:36:32.535" v="1" actId="47"/>
        <pc:sldMkLst>
          <pc:docMk/>
          <pc:sldMk cId="0" sldId="276"/>
        </pc:sldMkLst>
      </pc:sldChg>
      <pc:sldChg chg="del">
        <pc:chgData name="Robert Farley" userId="1b2cfada0102257f" providerId="LiveId" clId="{EA812C3F-7A10-48FF-A7A2-988A14154406}" dt="2020-11-23T17:36:32.535" v="1" actId="47"/>
        <pc:sldMkLst>
          <pc:docMk/>
          <pc:sldMk cId="0" sldId="343"/>
        </pc:sldMkLst>
      </pc:sldChg>
      <pc:sldChg chg="del">
        <pc:chgData name="Robert Farley" userId="1b2cfada0102257f" providerId="LiveId" clId="{EA812C3F-7A10-48FF-A7A2-988A14154406}" dt="2020-11-23T17:36:32.535" v="1" actId="47"/>
        <pc:sldMkLst>
          <pc:docMk/>
          <pc:sldMk cId="0" sldId="344"/>
        </pc:sldMkLst>
      </pc:sldChg>
      <pc:sldChg chg="del">
        <pc:chgData name="Robert Farley" userId="1b2cfada0102257f" providerId="LiveId" clId="{EA812C3F-7A10-48FF-A7A2-988A14154406}" dt="2020-11-23T17:36:32.535" v="1" actId="47"/>
        <pc:sldMkLst>
          <pc:docMk/>
          <pc:sldMk cId="0" sldId="345"/>
        </pc:sldMkLst>
      </pc:sldChg>
      <pc:sldChg chg="del">
        <pc:chgData name="Robert Farley" userId="1b2cfada0102257f" providerId="LiveId" clId="{EA812C3F-7A10-48FF-A7A2-988A14154406}" dt="2020-11-23T17:36:32.535" v="1" actId="47"/>
        <pc:sldMkLst>
          <pc:docMk/>
          <pc:sldMk cId="0" sldId="346"/>
        </pc:sldMkLst>
      </pc:sldChg>
      <pc:sldChg chg="del">
        <pc:chgData name="Robert Farley" userId="1b2cfada0102257f" providerId="LiveId" clId="{EA812C3F-7A10-48FF-A7A2-988A14154406}" dt="2020-11-23T17:36:32.535" v="1" actId="47"/>
        <pc:sldMkLst>
          <pc:docMk/>
          <pc:sldMk cId="0" sldId="347"/>
        </pc:sldMkLst>
      </pc:sldChg>
      <pc:sldChg chg="del">
        <pc:chgData name="Robert Farley" userId="1b2cfada0102257f" providerId="LiveId" clId="{EA812C3F-7A10-48FF-A7A2-988A14154406}" dt="2020-11-23T17:36:32.535" v="1" actId="47"/>
        <pc:sldMkLst>
          <pc:docMk/>
          <pc:sldMk cId="0" sldId="348"/>
        </pc:sldMkLst>
      </pc:sldChg>
      <pc:sldChg chg="del">
        <pc:chgData name="Robert Farley" userId="1b2cfada0102257f" providerId="LiveId" clId="{EA812C3F-7A10-48FF-A7A2-988A14154406}" dt="2020-11-23T17:36:32.535" v="1" actId="47"/>
        <pc:sldMkLst>
          <pc:docMk/>
          <pc:sldMk cId="0" sldId="349"/>
        </pc:sldMkLst>
      </pc:sldChg>
      <pc:sldChg chg="del">
        <pc:chgData name="Robert Farley" userId="1b2cfada0102257f" providerId="LiveId" clId="{EA812C3F-7A10-48FF-A7A2-988A14154406}" dt="2020-11-23T17:36:32.535" v="1" actId="47"/>
        <pc:sldMkLst>
          <pc:docMk/>
          <pc:sldMk cId="0" sldId="350"/>
        </pc:sldMkLst>
      </pc:sldChg>
      <pc:sldChg chg="add">
        <pc:chgData name="Robert Farley" userId="1b2cfada0102257f" providerId="LiveId" clId="{EA812C3F-7A10-48FF-A7A2-988A14154406}" dt="2020-11-23T17:35:52.234" v="0"/>
        <pc:sldMkLst>
          <pc:docMk/>
          <pc:sldMk cId="0" sldId="352"/>
        </pc:sldMkLst>
      </pc:sldChg>
      <pc:sldChg chg="add">
        <pc:chgData name="Robert Farley" userId="1b2cfada0102257f" providerId="LiveId" clId="{EA812C3F-7A10-48FF-A7A2-988A14154406}" dt="2020-11-23T17:35:52.234" v="0"/>
        <pc:sldMkLst>
          <pc:docMk/>
          <pc:sldMk cId="0" sldId="353"/>
        </pc:sldMkLst>
      </pc:sldChg>
      <pc:sldChg chg="add">
        <pc:chgData name="Robert Farley" userId="1b2cfada0102257f" providerId="LiveId" clId="{EA812C3F-7A10-48FF-A7A2-988A14154406}" dt="2020-11-23T17:35:52.234" v="0"/>
        <pc:sldMkLst>
          <pc:docMk/>
          <pc:sldMk cId="0" sldId="354"/>
        </pc:sldMkLst>
      </pc:sldChg>
      <pc:sldChg chg="add">
        <pc:chgData name="Robert Farley" userId="1b2cfada0102257f" providerId="LiveId" clId="{EA812C3F-7A10-48FF-A7A2-988A14154406}" dt="2020-11-23T17:35:52.234" v="0"/>
        <pc:sldMkLst>
          <pc:docMk/>
          <pc:sldMk cId="0" sldId="355"/>
        </pc:sldMkLst>
      </pc:sldChg>
      <pc:sldChg chg="add">
        <pc:chgData name="Robert Farley" userId="1b2cfada0102257f" providerId="LiveId" clId="{EA812C3F-7A10-48FF-A7A2-988A14154406}" dt="2020-11-23T17:35:52.234" v="0"/>
        <pc:sldMkLst>
          <pc:docMk/>
          <pc:sldMk cId="0" sldId="377"/>
        </pc:sldMkLst>
      </pc:sldChg>
      <pc:sldChg chg="add">
        <pc:chgData name="Robert Farley" userId="1b2cfada0102257f" providerId="LiveId" clId="{EA812C3F-7A10-48FF-A7A2-988A14154406}" dt="2020-11-23T17:35:52.234" v="0"/>
        <pc:sldMkLst>
          <pc:docMk/>
          <pc:sldMk cId="0" sldId="378"/>
        </pc:sldMkLst>
      </pc:sldChg>
      <pc:sldChg chg="add">
        <pc:chgData name="Robert Farley" userId="1b2cfada0102257f" providerId="LiveId" clId="{EA812C3F-7A10-48FF-A7A2-988A14154406}" dt="2020-11-23T17:35:52.234" v="0"/>
        <pc:sldMkLst>
          <pc:docMk/>
          <pc:sldMk cId="0" sldId="379"/>
        </pc:sldMkLst>
      </pc:sldChg>
      <pc:sldChg chg="add">
        <pc:chgData name="Robert Farley" userId="1b2cfada0102257f" providerId="LiveId" clId="{EA812C3F-7A10-48FF-A7A2-988A14154406}" dt="2020-11-23T17:35:52.234" v="0"/>
        <pc:sldMkLst>
          <pc:docMk/>
          <pc:sldMk cId="0" sldId="380"/>
        </pc:sldMkLst>
      </pc:sldChg>
      <pc:sldChg chg="add">
        <pc:chgData name="Robert Farley" userId="1b2cfada0102257f" providerId="LiveId" clId="{EA812C3F-7A10-48FF-A7A2-988A14154406}" dt="2020-11-23T17:35:52.234" v="0"/>
        <pc:sldMkLst>
          <pc:docMk/>
          <pc:sldMk cId="0" sldId="381"/>
        </pc:sldMkLst>
      </pc:sldChg>
      <pc:sldChg chg="add">
        <pc:chgData name="Robert Farley" userId="1b2cfada0102257f" providerId="LiveId" clId="{EA812C3F-7A10-48FF-A7A2-988A14154406}" dt="2020-11-23T17:35:52.234" v="0"/>
        <pc:sldMkLst>
          <pc:docMk/>
          <pc:sldMk cId="0" sldId="382"/>
        </pc:sldMkLst>
      </pc:sldChg>
      <pc:sldChg chg="add">
        <pc:chgData name="Robert Farley" userId="1b2cfada0102257f" providerId="LiveId" clId="{EA812C3F-7A10-48FF-A7A2-988A14154406}" dt="2020-11-23T17:35:52.234" v="0"/>
        <pc:sldMkLst>
          <pc:docMk/>
          <pc:sldMk cId="0" sldId="383"/>
        </pc:sldMkLst>
      </pc:sldChg>
      <pc:sldChg chg="add">
        <pc:chgData name="Robert Farley" userId="1b2cfada0102257f" providerId="LiveId" clId="{EA812C3F-7A10-48FF-A7A2-988A14154406}" dt="2020-11-23T17:35:52.234" v="0"/>
        <pc:sldMkLst>
          <pc:docMk/>
          <pc:sldMk cId="0" sldId="384"/>
        </pc:sldMkLst>
      </pc:sldChg>
      <pc:sldChg chg="add">
        <pc:chgData name="Robert Farley" userId="1b2cfada0102257f" providerId="LiveId" clId="{EA812C3F-7A10-48FF-A7A2-988A14154406}" dt="2020-11-23T17:35:52.234" v="0"/>
        <pc:sldMkLst>
          <pc:docMk/>
          <pc:sldMk cId="0" sldId="385"/>
        </pc:sldMkLst>
      </pc:sldChg>
      <pc:sldChg chg="add">
        <pc:chgData name="Robert Farley" userId="1b2cfada0102257f" providerId="LiveId" clId="{EA812C3F-7A10-48FF-A7A2-988A14154406}" dt="2020-11-23T17:35:52.234" v="0"/>
        <pc:sldMkLst>
          <pc:docMk/>
          <pc:sldMk cId="0" sldId="386"/>
        </pc:sldMkLst>
      </pc:sldChg>
      <pc:sldChg chg="add">
        <pc:chgData name="Robert Farley" userId="1b2cfada0102257f" providerId="LiveId" clId="{EA812C3F-7A10-48FF-A7A2-988A14154406}" dt="2020-11-23T17:35:52.234" v="0"/>
        <pc:sldMkLst>
          <pc:docMk/>
          <pc:sldMk cId="0" sldId="387"/>
        </pc:sldMkLst>
      </pc:sldChg>
      <pc:sldChg chg="add">
        <pc:chgData name="Robert Farley" userId="1b2cfada0102257f" providerId="LiveId" clId="{EA812C3F-7A10-48FF-A7A2-988A14154406}" dt="2020-11-23T17:35:52.234" v="0"/>
        <pc:sldMkLst>
          <pc:docMk/>
          <pc:sldMk cId="0" sldId="388"/>
        </pc:sldMkLst>
      </pc:sldChg>
      <pc:sldChg chg="add">
        <pc:chgData name="Robert Farley" userId="1b2cfada0102257f" providerId="LiveId" clId="{EA812C3F-7A10-48FF-A7A2-988A14154406}" dt="2020-11-23T17:35:52.234" v="0"/>
        <pc:sldMkLst>
          <pc:docMk/>
          <pc:sldMk cId="0" sldId="390"/>
        </pc:sldMkLst>
      </pc:sldChg>
      <pc:sldChg chg="add">
        <pc:chgData name="Robert Farley" userId="1b2cfada0102257f" providerId="LiveId" clId="{EA812C3F-7A10-48FF-A7A2-988A14154406}" dt="2020-11-23T17:35:52.234" v="0"/>
        <pc:sldMkLst>
          <pc:docMk/>
          <pc:sldMk cId="0" sldId="391"/>
        </pc:sldMkLst>
      </pc:sldChg>
      <pc:sldChg chg="add">
        <pc:chgData name="Robert Farley" userId="1b2cfada0102257f" providerId="LiveId" clId="{EA812C3F-7A10-48FF-A7A2-988A14154406}" dt="2020-11-23T17:35:52.234" v="0"/>
        <pc:sldMkLst>
          <pc:docMk/>
          <pc:sldMk cId="0" sldId="393"/>
        </pc:sldMkLst>
      </pc:sldChg>
      <pc:sldChg chg="add">
        <pc:chgData name="Robert Farley" userId="1b2cfada0102257f" providerId="LiveId" clId="{EA812C3F-7A10-48FF-A7A2-988A14154406}" dt="2020-11-23T17:35:52.234" v="0"/>
        <pc:sldMkLst>
          <pc:docMk/>
          <pc:sldMk cId="0" sldId="394"/>
        </pc:sldMkLst>
      </pc:sldChg>
      <pc:sldChg chg="add">
        <pc:chgData name="Robert Farley" userId="1b2cfada0102257f" providerId="LiveId" clId="{EA812C3F-7A10-48FF-A7A2-988A14154406}" dt="2020-11-23T17:35:52.234" v="0"/>
        <pc:sldMkLst>
          <pc:docMk/>
          <pc:sldMk cId="0" sldId="395"/>
        </pc:sldMkLst>
      </pc:sldChg>
      <pc:sldChg chg="add">
        <pc:chgData name="Robert Farley" userId="1b2cfada0102257f" providerId="LiveId" clId="{EA812C3F-7A10-48FF-A7A2-988A14154406}" dt="2020-11-23T17:35:52.234" v="0"/>
        <pc:sldMkLst>
          <pc:docMk/>
          <pc:sldMk cId="0" sldId="396"/>
        </pc:sldMkLst>
      </pc:sldChg>
      <pc:sldChg chg="add">
        <pc:chgData name="Robert Farley" userId="1b2cfada0102257f" providerId="LiveId" clId="{EA812C3F-7A10-48FF-A7A2-988A14154406}" dt="2020-11-23T17:35:52.234" v="0"/>
        <pc:sldMkLst>
          <pc:docMk/>
          <pc:sldMk cId="0" sldId="397"/>
        </pc:sldMkLst>
      </pc:sldChg>
      <pc:sldChg chg="add">
        <pc:chgData name="Robert Farley" userId="1b2cfada0102257f" providerId="LiveId" clId="{EA812C3F-7A10-48FF-A7A2-988A14154406}" dt="2020-11-23T17:35:52.234" v="0"/>
        <pc:sldMkLst>
          <pc:docMk/>
          <pc:sldMk cId="0" sldId="398"/>
        </pc:sldMkLst>
      </pc:sldChg>
      <pc:sldChg chg="del">
        <pc:chgData name="Robert Farley" userId="1b2cfada0102257f" providerId="LiveId" clId="{EA812C3F-7A10-48FF-A7A2-988A14154406}" dt="2020-11-23T17:36:32.535" v="1" actId="47"/>
        <pc:sldMkLst>
          <pc:docMk/>
          <pc:sldMk cId="0" sldId="399"/>
        </pc:sldMkLst>
      </pc:sldChg>
      <pc:sldChg chg="add">
        <pc:chgData name="Robert Farley" userId="1b2cfada0102257f" providerId="LiveId" clId="{EA812C3F-7A10-48FF-A7A2-988A14154406}" dt="2020-11-23T17:35:52.234" v="0"/>
        <pc:sldMkLst>
          <pc:docMk/>
          <pc:sldMk cId="0" sldId="400"/>
        </pc:sldMkLst>
      </pc:sldChg>
      <pc:sldChg chg="add">
        <pc:chgData name="Robert Farley" userId="1b2cfada0102257f" providerId="LiveId" clId="{EA812C3F-7A10-48FF-A7A2-988A14154406}" dt="2020-11-23T17:35:52.234" v="0"/>
        <pc:sldMkLst>
          <pc:docMk/>
          <pc:sldMk cId="0" sldId="401"/>
        </pc:sldMkLst>
      </pc:sldChg>
      <pc:sldChg chg="add">
        <pc:chgData name="Robert Farley" userId="1b2cfada0102257f" providerId="LiveId" clId="{EA812C3F-7A10-48FF-A7A2-988A14154406}" dt="2020-11-23T17:35:52.234" v="0"/>
        <pc:sldMkLst>
          <pc:docMk/>
          <pc:sldMk cId="0" sldId="402"/>
        </pc:sldMkLst>
      </pc:sldChg>
      <pc:sldChg chg="add">
        <pc:chgData name="Robert Farley" userId="1b2cfada0102257f" providerId="LiveId" clId="{EA812C3F-7A10-48FF-A7A2-988A14154406}" dt="2020-11-23T17:35:52.234" v="0"/>
        <pc:sldMkLst>
          <pc:docMk/>
          <pc:sldMk cId="0" sldId="403"/>
        </pc:sldMkLst>
      </pc:sldChg>
      <pc:sldChg chg="add">
        <pc:chgData name="Robert Farley" userId="1b2cfada0102257f" providerId="LiveId" clId="{EA812C3F-7A10-48FF-A7A2-988A14154406}" dt="2020-11-23T17:35:52.234" v="0"/>
        <pc:sldMkLst>
          <pc:docMk/>
          <pc:sldMk cId="0" sldId="404"/>
        </pc:sldMkLst>
      </pc:sldChg>
      <pc:sldChg chg="add">
        <pc:chgData name="Robert Farley" userId="1b2cfada0102257f" providerId="LiveId" clId="{EA812C3F-7A10-48FF-A7A2-988A14154406}" dt="2020-11-23T17:35:52.234" v="0"/>
        <pc:sldMkLst>
          <pc:docMk/>
          <pc:sldMk cId="0" sldId="405"/>
        </pc:sldMkLst>
      </pc:sldChg>
      <pc:sldChg chg="add">
        <pc:chgData name="Robert Farley" userId="1b2cfada0102257f" providerId="LiveId" clId="{EA812C3F-7A10-48FF-A7A2-988A14154406}" dt="2020-11-23T17:35:52.234" v="0"/>
        <pc:sldMkLst>
          <pc:docMk/>
          <pc:sldMk cId="0" sldId="406"/>
        </pc:sldMkLst>
      </pc:sldChg>
      <pc:sldChg chg="add">
        <pc:chgData name="Robert Farley" userId="1b2cfada0102257f" providerId="LiveId" clId="{EA812C3F-7A10-48FF-A7A2-988A14154406}" dt="2020-11-23T17:35:52.234" v="0"/>
        <pc:sldMkLst>
          <pc:docMk/>
          <pc:sldMk cId="0" sldId="407"/>
        </pc:sldMkLst>
      </pc:sldChg>
      <pc:sldChg chg="add">
        <pc:chgData name="Robert Farley" userId="1b2cfada0102257f" providerId="LiveId" clId="{EA812C3F-7A10-48FF-A7A2-988A14154406}" dt="2020-11-23T17:35:52.234" v="0"/>
        <pc:sldMkLst>
          <pc:docMk/>
          <pc:sldMk cId="0" sldId="408"/>
        </pc:sldMkLst>
      </pc:sldChg>
      <pc:sldChg chg="del">
        <pc:chgData name="Robert Farley" userId="1b2cfada0102257f" providerId="LiveId" clId="{EA812C3F-7A10-48FF-A7A2-988A14154406}" dt="2020-11-23T17:36:32.535" v="1" actId="47"/>
        <pc:sldMkLst>
          <pc:docMk/>
          <pc:sldMk cId="0" sldId="411"/>
        </pc:sldMkLst>
      </pc:sldChg>
      <pc:sldChg chg="del">
        <pc:chgData name="Robert Farley" userId="1b2cfada0102257f" providerId="LiveId" clId="{EA812C3F-7A10-48FF-A7A2-988A14154406}" dt="2020-11-23T17:36:32.535" v="1" actId="47"/>
        <pc:sldMkLst>
          <pc:docMk/>
          <pc:sldMk cId="2402855424" sldId="413"/>
        </pc:sldMkLst>
      </pc:sldChg>
      <pc:sldChg chg="modSp mod">
        <pc:chgData name="Robert Farley" userId="1b2cfada0102257f" providerId="LiveId" clId="{EA812C3F-7A10-48FF-A7A2-988A14154406}" dt="2020-11-23T17:38:29.301" v="154" actId="122"/>
        <pc:sldMkLst>
          <pc:docMk/>
          <pc:sldMk cId="0" sldId="439"/>
        </pc:sldMkLst>
        <pc:spChg chg="mod">
          <ac:chgData name="Robert Farley" userId="1b2cfada0102257f" providerId="LiveId" clId="{EA812C3F-7A10-48FF-A7A2-988A14154406}" dt="2020-11-23T17:38:29.301" v="154" actId="122"/>
          <ac:spMkLst>
            <pc:docMk/>
            <pc:sldMk cId="0" sldId="439"/>
            <ac:spMk id="21506" creationId="{00000000-0000-0000-0000-000000000000}"/>
          </ac:spMkLst>
        </pc:spChg>
      </pc:sld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5.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8275" y="0"/>
            <a:ext cx="3043238" cy="465138"/>
          </a:xfrm>
          <a:prstGeom prst="rect">
            <a:avLst/>
          </a:prstGeom>
        </p:spPr>
        <p:txBody>
          <a:bodyPr vert="horz" lIns="91440" tIns="45720" rIns="91440" bIns="45720" rtlCol="0"/>
          <a:lstStyle>
            <a:lvl1pPr algn="r">
              <a:defRPr sz="1200"/>
            </a:lvl1pPr>
          </a:lstStyle>
          <a:p>
            <a:fld id="{CD67732B-3931-4C78-8DBB-AD53B398B0CD}" type="datetimeFigureOut">
              <a:rPr lang="en-US" smtClean="0"/>
              <a:pPr/>
              <a:t>11/23/2020</a:t>
            </a:fld>
            <a:endParaRPr lang="en-US"/>
          </a:p>
        </p:txBody>
      </p:sp>
      <p:sp>
        <p:nvSpPr>
          <p:cNvPr id="4" name="Footer Placeholder 3"/>
          <p:cNvSpPr>
            <a:spLocks noGrp="1"/>
          </p:cNvSpPr>
          <p:nvPr>
            <p:ph type="ftr" sz="quarter" idx="2"/>
          </p:nvPr>
        </p:nvSpPr>
        <p:spPr>
          <a:xfrm>
            <a:off x="0" y="8842375"/>
            <a:ext cx="3043238"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8275" y="8842375"/>
            <a:ext cx="3043238" cy="465138"/>
          </a:xfrm>
          <a:prstGeom prst="rect">
            <a:avLst/>
          </a:prstGeom>
        </p:spPr>
        <p:txBody>
          <a:bodyPr vert="horz" lIns="91440" tIns="45720" rIns="91440" bIns="45720" rtlCol="0" anchor="b"/>
          <a:lstStyle>
            <a:lvl1pPr algn="r">
              <a:defRPr sz="1200"/>
            </a:lvl1pPr>
          </a:lstStyle>
          <a:p>
            <a:fld id="{C7FCAE9A-D2A7-455A-9066-FB3381E1DC8E}" type="slidenum">
              <a:rPr lang="en-US" smtClean="0"/>
              <a:pPr/>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pPr>
              <a:defRPr/>
            </a:pPr>
            <a:endParaRPr lang="en-US"/>
          </a:p>
        </p:txBody>
      </p:sp>
      <p:sp>
        <p:nvSpPr>
          <p:cNvPr id="3" name="Date Placeholder 2"/>
          <p:cNvSpPr>
            <a:spLocks noGrp="1"/>
          </p:cNvSpPr>
          <p:nvPr>
            <p:ph type="dt" idx="1"/>
          </p:nvPr>
        </p:nvSpPr>
        <p:spPr>
          <a:xfrm>
            <a:off x="3978132" y="0"/>
            <a:ext cx="3043343" cy="465455"/>
          </a:xfrm>
          <a:prstGeom prst="rect">
            <a:avLst/>
          </a:prstGeom>
        </p:spPr>
        <p:txBody>
          <a:bodyPr vert="horz" lIns="93324" tIns="46662" rIns="93324" bIns="46662" rtlCol="0"/>
          <a:lstStyle>
            <a:lvl1pPr algn="r">
              <a:defRPr sz="1200"/>
            </a:lvl1pPr>
          </a:lstStyle>
          <a:p>
            <a:pPr>
              <a:defRPr/>
            </a:pPr>
            <a:fld id="{E8468ECA-FCD4-4767-A441-9AD0A66A9B02}" type="datetimeFigureOut">
              <a:rPr lang="en-US"/>
              <a:pPr>
                <a:defRPr/>
              </a:pPr>
              <a:t>11/23/2020</a:t>
            </a:fld>
            <a:endParaRPr lang="en-US" dirty="0"/>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3324" tIns="46662" rIns="93324" bIns="46662" rtlCol="0" anchor="ctr"/>
          <a:lstStyle/>
          <a:p>
            <a:pPr lvl="0"/>
            <a:endParaRPr lang="en-US" noProof="0" dirty="0"/>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24" tIns="46662" rIns="93324" bIns="46662"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42029"/>
            <a:ext cx="3043343" cy="465455"/>
          </a:xfrm>
          <a:prstGeom prst="rect">
            <a:avLst/>
          </a:prstGeom>
        </p:spPr>
        <p:txBody>
          <a:bodyPr vert="horz" lIns="93324" tIns="46662" rIns="93324" bIns="46662"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978132" y="8842029"/>
            <a:ext cx="3043343" cy="465455"/>
          </a:xfrm>
          <a:prstGeom prst="rect">
            <a:avLst/>
          </a:prstGeom>
        </p:spPr>
        <p:txBody>
          <a:bodyPr vert="horz" lIns="93324" tIns="46662" rIns="93324" bIns="46662" rtlCol="0" anchor="b"/>
          <a:lstStyle>
            <a:lvl1pPr algn="r">
              <a:defRPr sz="1200"/>
            </a:lvl1pPr>
          </a:lstStyle>
          <a:p>
            <a:pPr>
              <a:defRPr/>
            </a:pPr>
            <a:fld id="{95A1D999-1AA3-4AF7-B474-A087E9E088D0}"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5613" algn="l" rtl="0" eaLnBrk="0" fontAlgn="base" hangingPunct="0">
      <a:spcBef>
        <a:spcPct val="30000"/>
      </a:spcBef>
      <a:spcAft>
        <a:spcPct val="0"/>
      </a:spcAft>
      <a:defRPr sz="1200" kern="1200">
        <a:solidFill>
          <a:schemeClr val="tx1"/>
        </a:solidFill>
        <a:latin typeface="+mn-lt"/>
        <a:ea typeface="+mn-ea"/>
        <a:cs typeface="+mn-cs"/>
      </a:defRPr>
    </a:lvl2pPr>
    <a:lvl3pPr marL="912813" algn="l" rtl="0" eaLnBrk="0" fontAlgn="base" hangingPunct="0">
      <a:spcBef>
        <a:spcPct val="30000"/>
      </a:spcBef>
      <a:spcAft>
        <a:spcPct val="0"/>
      </a:spcAft>
      <a:defRPr sz="1200" kern="1200">
        <a:solidFill>
          <a:schemeClr val="tx1"/>
        </a:solidFill>
        <a:latin typeface="+mn-lt"/>
        <a:ea typeface="+mn-ea"/>
        <a:cs typeface="+mn-cs"/>
      </a:defRPr>
    </a:lvl3pPr>
    <a:lvl4pPr marL="1370013" algn="l" rtl="0" eaLnBrk="0" fontAlgn="base" hangingPunct="0">
      <a:spcBef>
        <a:spcPct val="30000"/>
      </a:spcBef>
      <a:spcAft>
        <a:spcPct val="0"/>
      </a:spcAft>
      <a:defRPr sz="1200" kern="1200">
        <a:solidFill>
          <a:schemeClr val="tx1"/>
        </a:solidFill>
        <a:latin typeface="+mn-lt"/>
        <a:ea typeface="+mn-ea"/>
        <a:cs typeface="+mn-cs"/>
      </a:defRPr>
    </a:lvl4pPr>
    <a:lvl5pPr marL="1827213" algn="l" rtl="0" eaLnBrk="0" fontAlgn="base" hangingPunct="0">
      <a:spcBef>
        <a:spcPct val="30000"/>
      </a:spcBef>
      <a:spcAft>
        <a:spcPct val="0"/>
      </a:spcAft>
      <a:defRPr sz="1200" kern="1200">
        <a:solidFill>
          <a:schemeClr val="tx1"/>
        </a:solidFill>
        <a:latin typeface="+mn-lt"/>
        <a:ea typeface="+mn-ea"/>
        <a:cs typeface="+mn-cs"/>
      </a:defRPr>
    </a:lvl5pPr>
    <a:lvl6pPr marL="2285922" algn="l" defTabSz="914368" rtl="0" eaLnBrk="1" latinLnBrk="0" hangingPunct="1">
      <a:defRPr sz="1200" kern="1200">
        <a:solidFill>
          <a:schemeClr val="tx1"/>
        </a:solidFill>
        <a:latin typeface="+mn-lt"/>
        <a:ea typeface="+mn-ea"/>
        <a:cs typeface="+mn-cs"/>
      </a:defRPr>
    </a:lvl6pPr>
    <a:lvl7pPr marL="2743106" algn="l" defTabSz="914368" rtl="0" eaLnBrk="1" latinLnBrk="0" hangingPunct="1">
      <a:defRPr sz="1200" kern="1200">
        <a:solidFill>
          <a:schemeClr val="tx1"/>
        </a:solidFill>
        <a:latin typeface="+mn-lt"/>
        <a:ea typeface="+mn-ea"/>
        <a:cs typeface="+mn-cs"/>
      </a:defRPr>
    </a:lvl7pPr>
    <a:lvl8pPr marL="3200290" algn="l" defTabSz="914368" rtl="0" eaLnBrk="1" latinLnBrk="0" hangingPunct="1">
      <a:defRPr sz="1200" kern="1200">
        <a:solidFill>
          <a:schemeClr val="tx1"/>
        </a:solidFill>
        <a:latin typeface="+mn-lt"/>
        <a:ea typeface="+mn-ea"/>
        <a:cs typeface="+mn-cs"/>
      </a:defRPr>
    </a:lvl8pPr>
    <a:lvl9pPr marL="3657475" algn="l" defTabSz="914368"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7"/>
          <p:cNvSpPr>
            <a:spLocks noGrp="1" noChangeArrowheads="1"/>
          </p:cNvSpPr>
          <p:nvPr>
            <p:ph type="sldNum" sz="quarter" idx="5"/>
          </p:nvPr>
        </p:nvSpPr>
        <p:spPr>
          <a:noFill/>
        </p:spPr>
        <p:txBody>
          <a:bodyPr/>
          <a:lstStyle/>
          <a:p>
            <a:fld id="{98F78DCE-027C-4F46-95B5-E8A238F4AA96}" type="slidenum">
              <a:rPr lang="en-US" smtClean="0"/>
              <a:pPr/>
              <a:t>4</a:t>
            </a:fld>
            <a:endParaRPr lang="en-US"/>
          </a:p>
        </p:txBody>
      </p:sp>
      <p:sp>
        <p:nvSpPr>
          <p:cNvPr id="146435" name="Rectangle 2"/>
          <p:cNvSpPr>
            <a:spLocks noGrp="1" noRot="1" noChangeAspect="1" noChangeArrowheads="1" noTextEdit="1"/>
          </p:cNvSpPr>
          <p:nvPr>
            <p:ph type="sldImg"/>
          </p:nvPr>
        </p:nvSpPr>
        <p:spPr>
          <a:ln/>
        </p:spPr>
      </p:sp>
      <p:sp>
        <p:nvSpPr>
          <p:cNvPr id="146436"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12731954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952A778-A3D3-49E8-AD40-A989115BC899}" type="slidenum">
              <a:rPr lang="en-US" altLang="en-US" smtClean="0"/>
              <a:pPr eaLnBrk="1" hangingPunct="1"/>
              <a:t>37</a:t>
            </a:fld>
            <a:endParaRPr lang="en-US" altLang="en-US"/>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184" indent="0" algn="ctr">
              <a:buNone/>
              <a:defRPr/>
            </a:lvl2pPr>
            <a:lvl3pPr marL="914368" indent="0" algn="ctr">
              <a:buNone/>
              <a:defRPr/>
            </a:lvl3pPr>
            <a:lvl4pPr marL="1371553" indent="0" algn="ctr">
              <a:buNone/>
              <a:defRPr/>
            </a:lvl4pPr>
            <a:lvl5pPr marL="1828737" indent="0" algn="ctr">
              <a:buNone/>
              <a:defRPr/>
            </a:lvl5pPr>
            <a:lvl6pPr marL="2285922" indent="0" algn="ctr">
              <a:buNone/>
              <a:defRPr/>
            </a:lvl6pPr>
            <a:lvl7pPr marL="2743106" indent="0" algn="ctr">
              <a:buNone/>
              <a:defRPr/>
            </a:lvl7pPr>
            <a:lvl8pPr marL="3200290" indent="0" algn="ctr">
              <a:buNone/>
              <a:defRPr/>
            </a:lvl8pPr>
            <a:lvl9pPr marL="3657475"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907A24A-EE01-4FFF-B865-DEFEBA299DC7}"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1CF8CDE-1D61-4434-A8D4-A12664F1F034}"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6FAE680-E495-40E8-B03E-91F8AD5072AA}"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9"/>
            <a:ext cx="8229600" cy="5851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C9D1F987-C306-4481-BAE6-C66747CE0704}" type="slidenum">
              <a:rPr lang="en-US"/>
              <a:pPr>
                <a:defRPr/>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1"/>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1"/>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6102E0F-2943-4D8F-B5F0-CA55A7B3DB5D}"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BD93321-8854-45D3-87E5-FFBD7A5A4797}"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lvl1pPr>
            <a:lvl2pPr marL="457184" indent="0">
              <a:buNone/>
              <a:defRPr sz="1800"/>
            </a:lvl2pPr>
            <a:lvl3pPr marL="914368" indent="0">
              <a:buNone/>
              <a:defRPr sz="1600"/>
            </a:lvl3pPr>
            <a:lvl4pPr marL="1371553" indent="0">
              <a:buNone/>
              <a:defRPr sz="1400"/>
            </a:lvl4pPr>
            <a:lvl5pPr marL="1828737" indent="0">
              <a:buNone/>
              <a:defRPr sz="1400"/>
            </a:lvl5pPr>
            <a:lvl6pPr marL="2285922" indent="0">
              <a:buNone/>
              <a:defRPr sz="1400"/>
            </a:lvl6pPr>
            <a:lvl7pPr marL="2743106" indent="0">
              <a:buNone/>
              <a:defRPr sz="1400"/>
            </a:lvl7pPr>
            <a:lvl8pPr marL="3200290" indent="0">
              <a:buNone/>
              <a:defRPr sz="1400"/>
            </a:lvl8pPr>
            <a:lvl9pPr marL="3657475"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2775097-BB54-4FF8-8DDF-31830133C08F}"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8E3CAA6-6DF7-41A0-AD45-4D44881C190D}"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184" indent="0">
              <a:buNone/>
              <a:defRPr sz="2000" b="1"/>
            </a:lvl2pPr>
            <a:lvl3pPr marL="914368" indent="0">
              <a:buNone/>
              <a:defRPr sz="1800" b="1"/>
            </a:lvl3pPr>
            <a:lvl4pPr marL="1371553" indent="0">
              <a:buNone/>
              <a:defRPr sz="1600" b="1"/>
            </a:lvl4pPr>
            <a:lvl5pPr marL="1828737" indent="0">
              <a:buNone/>
              <a:defRPr sz="1600" b="1"/>
            </a:lvl5pPr>
            <a:lvl6pPr marL="2285922" indent="0">
              <a:buNone/>
              <a:defRPr sz="1600" b="1"/>
            </a:lvl6pPr>
            <a:lvl7pPr marL="2743106" indent="0">
              <a:buNone/>
              <a:defRPr sz="1600" b="1"/>
            </a:lvl7pPr>
            <a:lvl8pPr marL="3200290" indent="0">
              <a:buNone/>
              <a:defRPr sz="1600" b="1"/>
            </a:lvl8pPr>
            <a:lvl9pPr marL="3657475"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184" indent="0">
              <a:buNone/>
              <a:defRPr sz="2000" b="1"/>
            </a:lvl2pPr>
            <a:lvl3pPr marL="914368" indent="0">
              <a:buNone/>
              <a:defRPr sz="1800" b="1"/>
            </a:lvl3pPr>
            <a:lvl4pPr marL="1371553" indent="0">
              <a:buNone/>
              <a:defRPr sz="1600" b="1"/>
            </a:lvl4pPr>
            <a:lvl5pPr marL="1828737" indent="0">
              <a:buNone/>
              <a:defRPr sz="1600" b="1"/>
            </a:lvl5pPr>
            <a:lvl6pPr marL="2285922" indent="0">
              <a:buNone/>
              <a:defRPr sz="1600" b="1"/>
            </a:lvl6pPr>
            <a:lvl7pPr marL="2743106" indent="0">
              <a:buNone/>
              <a:defRPr sz="1600" b="1"/>
            </a:lvl7pPr>
            <a:lvl8pPr marL="3200290" indent="0">
              <a:buNone/>
              <a:defRPr sz="1600" b="1"/>
            </a:lvl8pPr>
            <a:lvl9pPr marL="3657475"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5E7D18A5-6C48-4D58-9486-2D323D8681ED}"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63F1F614-9A60-41F9-9E0D-1A2BD4A8218F}"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7E144401-F39B-429E-B9F0-916835699354}"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1"/>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184" indent="0">
              <a:buNone/>
              <a:defRPr sz="1200"/>
            </a:lvl2pPr>
            <a:lvl3pPr marL="914368" indent="0">
              <a:buNone/>
              <a:defRPr sz="1000"/>
            </a:lvl3pPr>
            <a:lvl4pPr marL="1371553" indent="0">
              <a:buNone/>
              <a:defRPr sz="900"/>
            </a:lvl4pPr>
            <a:lvl5pPr marL="1828737" indent="0">
              <a:buNone/>
              <a:defRPr sz="900"/>
            </a:lvl5pPr>
            <a:lvl6pPr marL="2285922" indent="0">
              <a:buNone/>
              <a:defRPr sz="900"/>
            </a:lvl6pPr>
            <a:lvl7pPr marL="2743106" indent="0">
              <a:buNone/>
              <a:defRPr sz="900"/>
            </a:lvl7pPr>
            <a:lvl8pPr marL="3200290" indent="0">
              <a:buNone/>
              <a:defRPr sz="900"/>
            </a:lvl8pPr>
            <a:lvl9pPr marL="3657475"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62658A6-2895-4F8E-9569-2718370C716B}"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184" indent="0">
              <a:buNone/>
              <a:defRPr sz="2800"/>
            </a:lvl2pPr>
            <a:lvl3pPr marL="914368" indent="0">
              <a:buNone/>
              <a:defRPr sz="2400"/>
            </a:lvl3pPr>
            <a:lvl4pPr marL="1371553" indent="0">
              <a:buNone/>
              <a:defRPr sz="2000"/>
            </a:lvl4pPr>
            <a:lvl5pPr marL="1828737" indent="0">
              <a:buNone/>
              <a:defRPr sz="2000"/>
            </a:lvl5pPr>
            <a:lvl6pPr marL="2285922" indent="0">
              <a:buNone/>
              <a:defRPr sz="2000"/>
            </a:lvl6pPr>
            <a:lvl7pPr marL="2743106" indent="0">
              <a:buNone/>
              <a:defRPr sz="2000"/>
            </a:lvl7pPr>
            <a:lvl8pPr marL="3200290" indent="0">
              <a:buNone/>
              <a:defRPr sz="2000"/>
            </a:lvl8pPr>
            <a:lvl9pPr marL="3657475"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184" indent="0">
              <a:buNone/>
              <a:defRPr sz="1200"/>
            </a:lvl2pPr>
            <a:lvl3pPr marL="914368" indent="0">
              <a:buNone/>
              <a:defRPr sz="1000"/>
            </a:lvl3pPr>
            <a:lvl4pPr marL="1371553" indent="0">
              <a:buNone/>
              <a:defRPr sz="900"/>
            </a:lvl4pPr>
            <a:lvl5pPr marL="1828737" indent="0">
              <a:buNone/>
              <a:defRPr sz="900"/>
            </a:lvl5pPr>
            <a:lvl6pPr marL="2285922" indent="0">
              <a:buNone/>
              <a:defRPr sz="900"/>
            </a:lvl6pPr>
            <a:lvl7pPr marL="2743106" indent="0">
              <a:buNone/>
              <a:defRPr sz="900"/>
            </a:lvl7pPr>
            <a:lvl8pPr marL="3200290" indent="0">
              <a:buNone/>
              <a:defRPr sz="900"/>
            </a:lvl8pPr>
            <a:lvl9pPr marL="3657475"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C6807C2-C407-4AEA-8611-0B86175B11C3}"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5">
            <a:lum/>
          </a:blip>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36" tIns="45718" rIns="91436" bIns="4571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36" tIns="45718" rIns="91436" bIns="4571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36" tIns="45718" rIns="91436" bIns="45718"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36" tIns="45718" rIns="91436" bIns="45718"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36" tIns="45718" rIns="91436" bIns="45718" numCol="1" anchor="t" anchorCtr="0" compatLnSpc="1">
            <a:prstTxWarp prst="textNoShape">
              <a:avLst/>
            </a:prstTxWarp>
          </a:bodyPr>
          <a:lstStyle>
            <a:lvl1pPr algn="r">
              <a:defRPr sz="1400"/>
            </a:lvl1pPr>
          </a:lstStyle>
          <a:p>
            <a:pPr>
              <a:defRPr/>
            </a:pPr>
            <a:fld id="{23E440FD-95CB-4EBB-A5FF-B0FADC389D68}"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184" algn="ctr" rtl="0" fontAlgn="base">
        <a:spcBef>
          <a:spcPct val="0"/>
        </a:spcBef>
        <a:spcAft>
          <a:spcPct val="0"/>
        </a:spcAft>
        <a:defRPr sz="4400">
          <a:solidFill>
            <a:schemeClr val="tx2"/>
          </a:solidFill>
          <a:latin typeface="Arial" charset="0"/>
        </a:defRPr>
      </a:lvl6pPr>
      <a:lvl7pPr marL="914368" algn="ctr" rtl="0" fontAlgn="base">
        <a:spcBef>
          <a:spcPct val="0"/>
        </a:spcBef>
        <a:spcAft>
          <a:spcPct val="0"/>
        </a:spcAft>
        <a:defRPr sz="4400">
          <a:solidFill>
            <a:schemeClr val="tx2"/>
          </a:solidFill>
          <a:latin typeface="Arial" charset="0"/>
        </a:defRPr>
      </a:lvl7pPr>
      <a:lvl8pPr marL="1371553" algn="ctr" rtl="0" fontAlgn="base">
        <a:spcBef>
          <a:spcPct val="0"/>
        </a:spcBef>
        <a:spcAft>
          <a:spcPct val="0"/>
        </a:spcAft>
        <a:defRPr sz="4400">
          <a:solidFill>
            <a:schemeClr val="tx2"/>
          </a:solidFill>
          <a:latin typeface="Arial" charset="0"/>
        </a:defRPr>
      </a:lvl8pPr>
      <a:lvl9pPr marL="1828737" algn="ctr" rtl="0" fontAlgn="base">
        <a:spcBef>
          <a:spcPct val="0"/>
        </a:spcBef>
        <a:spcAft>
          <a:spcPct val="0"/>
        </a:spcAft>
        <a:defRPr sz="4400">
          <a:solidFill>
            <a:schemeClr val="tx2"/>
          </a:solidFill>
          <a:latin typeface="Arial" charset="0"/>
        </a:defRPr>
      </a:lvl9pPr>
    </p:titleStyle>
    <p:bodyStyle>
      <a:lvl1pPr marL="341313" indent="-341313" algn="l" rtl="0" eaLnBrk="0" fontAlgn="base" hangingPunct="0">
        <a:spcBef>
          <a:spcPct val="20000"/>
        </a:spcBef>
        <a:spcAft>
          <a:spcPct val="0"/>
        </a:spcAft>
        <a:buChar char="•"/>
        <a:defRPr sz="3200">
          <a:solidFill>
            <a:schemeClr val="tx1"/>
          </a:solidFill>
          <a:latin typeface="+mn-lt"/>
          <a:ea typeface="+mn-ea"/>
          <a:cs typeface="+mn-cs"/>
        </a:defRPr>
      </a:lvl1pPr>
      <a:lvl2pPr marL="741363" indent="-284163" algn="l" rtl="0" eaLnBrk="0" fontAlgn="base" hangingPunct="0">
        <a:spcBef>
          <a:spcPct val="20000"/>
        </a:spcBef>
        <a:spcAft>
          <a:spcPct val="0"/>
        </a:spcAft>
        <a:buChar char="–"/>
        <a:defRPr sz="2800">
          <a:solidFill>
            <a:schemeClr val="tx1"/>
          </a:solidFill>
          <a:latin typeface="+mn-lt"/>
        </a:defRPr>
      </a:lvl2pPr>
      <a:lvl3pPr marL="1141413" indent="-227013" algn="l" rtl="0" eaLnBrk="0" fontAlgn="base" hangingPunct="0">
        <a:spcBef>
          <a:spcPct val="20000"/>
        </a:spcBef>
        <a:spcAft>
          <a:spcPct val="0"/>
        </a:spcAft>
        <a:buChar char="•"/>
        <a:defRPr sz="2400">
          <a:solidFill>
            <a:schemeClr val="tx1"/>
          </a:solidFill>
          <a:latin typeface="+mn-lt"/>
        </a:defRPr>
      </a:lvl3pPr>
      <a:lvl4pPr marL="1598613" indent="-227013" algn="l" rtl="0" eaLnBrk="0" fontAlgn="base" hangingPunct="0">
        <a:spcBef>
          <a:spcPct val="20000"/>
        </a:spcBef>
        <a:spcAft>
          <a:spcPct val="0"/>
        </a:spcAft>
        <a:buChar char="–"/>
        <a:defRPr sz="2000">
          <a:solidFill>
            <a:schemeClr val="tx1"/>
          </a:solidFill>
          <a:latin typeface="+mn-lt"/>
        </a:defRPr>
      </a:lvl4pPr>
      <a:lvl5pPr marL="2055813" indent="-227013" algn="l" rtl="0" eaLnBrk="0" fontAlgn="base" hangingPunct="0">
        <a:spcBef>
          <a:spcPct val="20000"/>
        </a:spcBef>
        <a:spcAft>
          <a:spcPct val="0"/>
        </a:spcAft>
        <a:buChar char="»"/>
        <a:defRPr sz="2000">
          <a:solidFill>
            <a:schemeClr val="tx1"/>
          </a:solidFill>
          <a:latin typeface="+mn-lt"/>
        </a:defRPr>
      </a:lvl5pPr>
      <a:lvl6pPr marL="2514514" indent="-228592" algn="l" rtl="0" fontAlgn="base">
        <a:spcBef>
          <a:spcPct val="20000"/>
        </a:spcBef>
        <a:spcAft>
          <a:spcPct val="0"/>
        </a:spcAft>
        <a:buChar char="»"/>
        <a:defRPr sz="2000">
          <a:solidFill>
            <a:schemeClr val="tx1"/>
          </a:solidFill>
          <a:latin typeface="+mn-lt"/>
        </a:defRPr>
      </a:lvl6pPr>
      <a:lvl7pPr marL="2971698" indent="-228592" algn="l" rtl="0" fontAlgn="base">
        <a:spcBef>
          <a:spcPct val="20000"/>
        </a:spcBef>
        <a:spcAft>
          <a:spcPct val="0"/>
        </a:spcAft>
        <a:buChar char="»"/>
        <a:defRPr sz="2000">
          <a:solidFill>
            <a:schemeClr val="tx1"/>
          </a:solidFill>
          <a:latin typeface="+mn-lt"/>
        </a:defRPr>
      </a:lvl7pPr>
      <a:lvl8pPr marL="3428883" indent="-228592" algn="l" rtl="0" fontAlgn="base">
        <a:spcBef>
          <a:spcPct val="20000"/>
        </a:spcBef>
        <a:spcAft>
          <a:spcPct val="0"/>
        </a:spcAft>
        <a:buChar char="»"/>
        <a:defRPr sz="2000">
          <a:solidFill>
            <a:schemeClr val="tx1"/>
          </a:solidFill>
          <a:latin typeface="+mn-lt"/>
        </a:defRPr>
      </a:lvl8pPr>
      <a:lvl9pPr marL="3886067" indent="-228592"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368" rtl="0" eaLnBrk="1" latinLnBrk="0" hangingPunct="1">
        <a:defRPr sz="1800" kern="1200">
          <a:solidFill>
            <a:schemeClr val="tx1"/>
          </a:solidFill>
          <a:latin typeface="+mn-lt"/>
          <a:ea typeface="+mn-ea"/>
          <a:cs typeface="+mn-cs"/>
        </a:defRPr>
      </a:lvl1pPr>
      <a:lvl2pPr marL="457184" algn="l" defTabSz="914368" rtl="0" eaLnBrk="1" latinLnBrk="0" hangingPunct="1">
        <a:defRPr sz="1800" kern="1200">
          <a:solidFill>
            <a:schemeClr val="tx1"/>
          </a:solidFill>
          <a:latin typeface="+mn-lt"/>
          <a:ea typeface="+mn-ea"/>
          <a:cs typeface="+mn-cs"/>
        </a:defRPr>
      </a:lvl2pPr>
      <a:lvl3pPr marL="914368" algn="l" defTabSz="914368" rtl="0" eaLnBrk="1" latinLnBrk="0" hangingPunct="1">
        <a:defRPr sz="1800" kern="1200">
          <a:solidFill>
            <a:schemeClr val="tx1"/>
          </a:solidFill>
          <a:latin typeface="+mn-lt"/>
          <a:ea typeface="+mn-ea"/>
          <a:cs typeface="+mn-cs"/>
        </a:defRPr>
      </a:lvl3pPr>
      <a:lvl4pPr marL="1371553" algn="l" defTabSz="914368" rtl="0" eaLnBrk="1" latinLnBrk="0" hangingPunct="1">
        <a:defRPr sz="1800" kern="1200">
          <a:solidFill>
            <a:schemeClr val="tx1"/>
          </a:solidFill>
          <a:latin typeface="+mn-lt"/>
          <a:ea typeface="+mn-ea"/>
          <a:cs typeface="+mn-cs"/>
        </a:defRPr>
      </a:lvl4pPr>
      <a:lvl5pPr marL="1828737" algn="l" defTabSz="914368" rtl="0" eaLnBrk="1" latinLnBrk="0" hangingPunct="1">
        <a:defRPr sz="1800" kern="1200">
          <a:solidFill>
            <a:schemeClr val="tx1"/>
          </a:solidFill>
          <a:latin typeface="+mn-lt"/>
          <a:ea typeface="+mn-ea"/>
          <a:cs typeface="+mn-cs"/>
        </a:defRPr>
      </a:lvl5pPr>
      <a:lvl6pPr marL="2285922" algn="l" defTabSz="914368" rtl="0" eaLnBrk="1" latinLnBrk="0" hangingPunct="1">
        <a:defRPr sz="1800" kern="1200">
          <a:solidFill>
            <a:schemeClr val="tx1"/>
          </a:solidFill>
          <a:latin typeface="+mn-lt"/>
          <a:ea typeface="+mn-ea"/>
          <a:cs typeface="+mn-cs"/>
        </a:defRPr>
      </a:lvl6pPr>
      <a:lvl7pPr marL="2743106" algn="l" defTabSz="914368" rtl="0" eaLnBrk="1" latinLnBrk="0" hangingPunct="1">
        <a:defRPr sz="1800" kern="1200">
          <a:solidFill>
            <a:schemeClr val="tx1"/>
          </a:solidFill>
          <a:latin typeface="+mn-lt"/>
          <a:ea typeface="+mn-ea"/>
          <a:cs typeface="+mn-cs"/>
        </a:defRPr>
      </a:lvl7pPr>
      <a:lvl8pPr marL="3200290" algn="l" defTabSz="914368" rtl="0" eaLnBrk="1" latinLnBrk="0" hangingPunct="1">
        <a:defRPr sz="1800" kern="1200">
          <a:solidFill>
            <a:schemeClr val="tx1"/>
          </a:solidFill>
          <a:latin typeface="+mn-lt"/>
          <a:ea typeface="+mn-ea"/>
          <a:cs typeface="+mn-cs"/>
        </a:defRPr>
      </a:lvl8pPr>
      <a:lvl9pPr marL="3657475" algn="l" defTabSz="91436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3" descr="G:\23blaw421\myIMG_12.gif"/>
          <p:cNvPicPr>
            <a:picLocks noChangeAspect="1" noChangeArrowheads="1" noCrop="1"/>
          </p:cNvPicPr>
          <p:nvPr/>
        </p:nvPicPr>
        <p:blipFill>
          <a:blip r:embed="rId2" cstate="print"/>
          <a:srcRect/>
          <a:stretch>
            <a:fillRect/>
          </a:stretch>
        </p:blipFill>
        <p:spPr bwMode="auto">
          <a:xfrm>
            <a:off x="2867243" y="1828801"/>
            <a:ext cx="3135095" cy="3136900"/>
          </a:xfrm>
          <a:prstGeom prst="rect">
            <a:avLst/>
          </a:prstGeom>
          <a:noFill/>
          <a:ln w="9525">
            <a:noFill/>
            <a:miter lim="800000"/>
            <a:headEnd/>
            <a:tailEnd/>
          </a:ln>
        </p:spPr>
      </p:pic>
      <p:sp>
        <p:nvSpPr>
          <p:cNvPr id="8" name="Rectangle 3"/>
          <p:cNvSpPr txBox="1">
            <a:spLocks noChangeArrowheads="1"/>
          </p:cNvSpPr>
          <p:nvPr/>
        </p:nvSpPr>
        <p:spPr>
          <a:xfrm>
            <a:off x="838200" y="5334000"/>
            <a:ext cx="7675563" cy="1169988"/>
          </a:xfrm>
          <a:prstGeom prst="rect">
            <a:avLst/>
          </a:prstGeom>
          <a:solidFill>
            <a:schemeClr val="tx1"/>
          </a:solidFill>
        </p:spPr>
        <p:txBody>
          <a:bodyPr lIns="91436" tIns="45718" rIns="91436" bIns="45718"/>
          <a:lstStyle/>
          <a:p>
            <a:pPr marL="342889" indent="-342889" algn="ctr">
              <a:spcBef>
                <a:spcPct val="20000"/>
              </a:spcBef>
              <a:defRPr/>
            </a:pPr>
            <a:r>
              <a:rPr lang="en-US" sz="3200" b="1" kern="0" dirty="0">
                <a:solidFill>
                  <a:srgbClr val="FFFF00"/>
                </a:solidFill>
                <a:latin typeface="+mn-lt"/>
              </a:rPr>
              <a:t>Slide Set 14 B:</a:t>
            </a:r>
          </a:p>
          <a:p>
            <a:pPr marL="342889" indent="-342889" algn="ctr">
              <a:spcBef>
                <a:spcPct val="20000"/>
              </a:spcBef>
              <a:defRPr/>
            </a:pPr>
            <a:r>
              <a:rPr lang="en-US" sz="3200" b="1" kern="0" dirty="0">
                <a:solidFill>
                  <a:srgbClr val="FFFF00"/>
                </a:solidFill>
                <a:latin typeface="+mn-lt"/>
              </a:rPr>
              <a:t>Law of Landlords and Tenants</a:t>
            </a:r>
          </a:p>
        </p:txBody>
      </p:sp>
      <p:pic>
        <p:nvPicPr>
          <p:cNvPr id="2052" name="Picture 1"/>
          <p:cNvPicPr>
            <a:picLocks noChangeAspect="1"/>
          </p:cNvPicPr>
          <p:nvPr/>
        </p:nvPicPr>
        <p:blipFill>
          <a:blip r:embed="rId3" cstate="print"/>
          <a:srcRect/>
          <a:stretch>
            <a:fillRect/>
          </a:stretch>
        </p:blipFill>
        <p:spPr bwMode="auto">
          <a:xfrm>
            <a:off x="1676400" y="152400"/>
            <a:ext cx="5700712" cy="1239837"/>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6"/>
          <p:cNvSpPr>
            <a:spLocks noChangeArrowheads="1"/>
          </p:cNvSpPr>
          <p:nvPr/>
        </p:nvSpPr>
        <p:spPr bwMode="auto">
          <a:xfrm>
            <a:off x="304800" y="1066800"/>
            <a:ext cx="8534400" cy="5562600"/>
          </a:xfrm>
          <a:prstGeom prst="rect">
            <a:avLst/>
          </a:prstGeom>
          <a:noFill/>
          <a:ln w="9525">
            <a:noFill/>
            <a:miter lim="800000"/>
            <a:headEnd/>
            <a:tailEnd/>
          </a:ln>
        </p:spPr>
        <p:txBody>
          <a:bodyPr/>
          <a:lstStyle/>
          <a:p>
            <a:pPr marL="342900" indent="-342900">
              <a:lnSpc>
                <a:spcPct val="80000"/>
              </a:lnSpc>
              <a:spcBef>
                <a:spcPct val="20000"/>
              </a:spcBef>
              <a:defRPr/>
            </a:pPr>
            <a:r>
              <a:rPr lang="en-US" sz="2800" b="1" dirty="0">
                <a:solidFill>
                  <a:srgbClr val="A50021"/>
                </a:solidFill>
              </a:rPr>
              <a:t>Landlord and Tenant Law</a:t>
            </a:r>
          </a:p>
          <a:p>
            <a:pPr marL="342900" indent="-342900">
              <a:lnSpc>
                <a:spcPct val="80000"/>
              </a:lnSpc>
              <a:spcBef>
                <a:spcPct val="20000"/>
              </a:spcBef>
              <a:defRPr/>
            </a:pPr>
            <a:r>
              <a:rPr lang="en-US" sz="2400" b="1" dirty="0">
                <a:solidFill>
                  <a:srgbClr val="A50021"/>
                </a:solidFill>
              </a:rPr>
              <a:t>		</a:t>
            </a:r>
            <a:r>
              <a:rPr lang="en-US" sz="2400" b="1" dirty="0">
                <a:solidFill>
                  <a:schemeClr val="accent1">
                    <a:lumMod val="50000"/>
                  </a:schemeClr>
                </a:solidFill>
              </a:rPr>
              <a:t>Types of Leasehold Interests (Tenancies)</a:t>
            </a:r>
          </a:p>
          <a:p>
            <a:pPr marL="342900" indent="-342900">
              <a:lnSpc>
                <a:spcPct val="80000"/>
              </a:lnSpc>
              <a:spcBef>
                <a:spcPct val="20000"/>
              </a:spcBef>
              <a:defRPr/>
            </a:pPr>
            <a:r>
              <a:rPr lang="en-US" sz="2400" b="1" dirty="0">
                <a:solidFill>
                  <a:schemeClr val="accent6"/>
                </a:solidFill>
              </a:rPr>
              <a:t> 2. Tenancy for Years</a:t>
            </a:r>
          </a:p>
          <a:p>
            <a:pPr>
              <a:lnSpc>
                <a:spcPct val="90000"/>
              </a:lnSpc>
              <a:defRPr/>
            </a:pPr>
            <a:endParaRPr lang="en-US" sz="600" b="1" dirty="0">
              <a:solidFill>
                <a:srgbClr val="002060"/>
              </a:solidFill>
            </a:endParaRPr>
          </a:p>
          <a:p>
            <a:pPr>
              <a:lnSpc>
                <a:spcPct val="90000"/>
              </a:lnSpc>
              <a:defRPr/>
            </a:pPr>
            <a:r>
              <a:rPr lang="en-US" sz="2400" b="1" dirty="0"/>
              <a:t>     B. Creation </a:t>
            </a:r>
          </a:p>
          <a:p>
            <a:pPr>
              <a:lnSpc>
                <a:spcPct val="90000"/>
              </a:lnSpc>
              <a:buFont typeface="Arial" pitchFamily="34" charset="0"/>
              <a:buChar char="•"/>
              <a:defRPr/>
            </a:pPr>
            <a:endParaRPr lang="en-US" sz="600" b="1" i="1" dirty="0">
              <a:solidFill>
                <a:srgbClr val="002060"/>
              </a:solidFill>
            </a:endParaRPr>
          </a:p>
          <a:p>
            <a:pPr lvl="1">
              <a:lnSpc>
                <a:spcPct val="90000"/>
              </a:lnSpc>
              <a:buFont typeface="Arial" pitchFamily="34" charset="0"/>
              <a:buChar char="•"/>
              <a:defRPr/>
            </a:pPr>
            <a:r>
              <a:rPr lang="en-US" sz="2000" b="1" i="1" dirty="0">
                <a:solidFill>
                  <a:srgbClr val="002060"/>
                </a:solidFill>
              </a:rPr>
              <a:t>Tenancy for years are normally created by written leases.</a:t>
            </a:r>
            <a:endParaRPr lang="en-US" sz="600" b="1" i="1" dirty="0">
              <a:solidFill>
                <a:srgbClr val="002060"/>
              </a:solidFill>
            </a:endParaRPr>
          </a:p>
          <a:p>
            <a:pPr>
              <a:lnSpc>
                <a:spcPct val="90000"/>
              </a:lnSpc>
              <a:buFont typeface="Arial" pitchFamily="34" charset="0"/>
              <a:buChar char="•"/>
              <a:defRPr/>
            </a:pPr>
            <a:endParaRPr lang="en-US" sz="600" b="1" i="1" dirty="0">
              <a:solidFill>
                <a:srgbClr val="002060"/>
              </a:solidFill>
            </a:endParaRPr>
          </a:p>
          <a:p>
            <a:pPr lvl="1">
              <a:lnSpc>
                <a:spcPct val="90000"/>
              </a:lnSpc>
              <a:buFont typeface="Arial" pitchFamily="34" charset="0"/>
              <a:buChar char="•"/>
              <a:defRPr/>
            </a:pPr>
            <a:r>
              <a:rPr lang="en-US" sz="2000" b="1" i="1" dirty="0">
                <a:solidFill>
                  <a:srgbClr val="002060"/>
                </a:solidFill>
              </a:rPr>
              <a:t>The statute of frauds requires that:</a:t>
            </a:r>
          </a:p>
          <a:p>
            <a:pPr lvl="1">
              <a:lnSpc>
                <a:spcPct val="90000"/>
              </a:lnSpc>
              <a:defRPr/>
            </a:pPr>
            <a:r>
              <a:rPr lang="en-US" sz="2000" b="1" i="1" dirty="0">
                <a:solidFill>
                  <a:srgbClr val="002060"/>
                </a:solidFill>
              </a:rPr>
              <a:t>	 </a:t>
            </a:r>
            <a:r>
              <a:rPr lang="en-US" sz="2000" b="1" i="1" dirty="0">
                <a:solidFill>
                  <a:srgbClr val="C00000"/>
                </a:solidFill>
              </a:rPr>
              <a:t>Any lease for a term longer than a year must be in writing.</a:t>
            </a:r>
            <a:endParaRPr lang="en-US" sz="600" b="1" i="1" dirty="0">
              <a:solidFill>
                <a:srgbClr val="C00000"/>
              </a:solidFill>
            </a:endParaRPr>
          </a:p>
          <a:p>
            <a:pPr>
              <a:lnSpc>
                <a:spcPct val="90000"/>
              </a:lnSpc>
              <a:buFont typeface="Arial" pitchFamily="34" charset="0"/>
              <a:buChar char="•"/>
              <a:defRPr/>
            </a:pPr>
            <a:endParaRPr lang="en-US" sz="600" b="1" i="1" dirty="0">
              <a:solidFill>
                <a:srgbClr val="002060"/>
              </a:solidFill>
            </a:endParaRPr>
          </a:p>
          <a:p>
            <a:pPr lvl="1">
              <a:lnSpc>
                <a:spcPct val="90000"/>
              </a:lnSpc>
              <a:buFont typeface="Arial" pitchFamily="34" charset="0"/>
              <a:buChar char="•"/>
              <a:defRPr/>
            </a:pPr>
            <a:r>
              <a:rPr lang="en-US" sz="2000" b="1" i="1" dirty="0">
                <a:solidFill>
                  <a:srgbClr val="002060"/>
                </a:solidFill>
              </a:rPr>
              <a:t>For the same reason as the Limitation Rules</a:t>
            </a:r>
          </a:p>
          <a:p>
            <a:pPr lvl="1">
              <a:lnSpc>
                <a:spcPct val="90000"/>
              </a:lnSpc>
              <a:defRPr/>
            </a:pPr>
            <a:r>
              <a:rPr lang="en-US" sz="2000" b="1" i="1" dirty="0">
                <a:solidFill>
                  <a:srgbClr val="002060"/>
                </a:solidFill>
              </a:rPr>
              <a:t>that apply on the conditions on the transfers of other Real Property, </a:t>
            </a:r>
          </a:p>
          <a:p>
            <a:pPr>
              <a:lnSpc>
                <a:spcPct val="90000"/>
              </a:lnSpc>
              <a:defRPr/>
            </a:pPr>
            <a:r>
              <a:rPr lang="en-US" sz="2000" b="1" i="1" dirty="0">
                <a:solidFill>
                  <a:srgbClr val="C00000"/>
                </a:solidFill>
              </a:rPr>
              <a:t>      Leases for a term longer than 99 years  have also been held</a:t>
            </a:r>
          </a:p>
          <a:p>
            <a:pPr>
              <a:lnSpc>
                <a:spcPct val="90000"/>
              </a:lnSpc>
              <a:defRPr/>
            </a:pPr>
            <a:r>
              <a:rPr lang="en-US" sz="2000" b="1" i="1" dirty="0">
                <a:solidFill>
                  <a:srgbClr val="C00000"/>
                </a:solidFill>
              </a:rPr>
              <a:t>      to violate public policy.  </a:t>
            </a:r>
            <a:r>
              <a:rPr lang="en-US" sz="2000" b="1" i="1" dirty="0"/>
              <a:t>(Remember, we don’t like title being</a:t>
            </a:r>
          </a:p>
          <a:p>
            <a:pPr>
              <a:lnSpc>
                <a:spcPct val="90000"/>
              </a:lnSpc>
              <a:defRPr/>
            </a:pPr>
            <a:r>
              <a:rPr lang="en-US" sz="2000" b="1" i="1" dirty="0"/>
              <a:t>      controlled from beyond the grave).</a:t>
            </a:r>
          </a:p>
          <a:p>
            <a:pPr>
              <a:lnSpc>
                <a:spcPct val="90000"/>
              </a:lnSpc>
              <a:defRPr/>
            </a:pPr>
            <a:endParaRPr lang="en-US" sz="600" b="1" i="1" dirty="0">
              <a:solidFill>
                <a:srgbClr val="002060"/>
              </a:solidFill>
            </a:endParaRPr>
          </a:p>
          <a:p>
            <a:pPr lvl="1">
              <a:lnSpc>
                <a:spcPct val="90000"/>
              </a:lnSpc>
              <a:buFont typeface="Arial" pitchFamily="34" charset="0"/>
              <a:buChar char="•"/>
              <a:defRPr/>
            </a:pPr>
            <a:r>
              <a:rPr lang="en-US" sz="2000" b="1" i="1" dirty="0">
                <a:solidFill>
                  <a:srgbClr val="002060"/>
                </a:solidFill>
              </a:rPr>
              <a:t>For the same reason as above, when the lease term exceeds this statutory maximum, most courts hold that the lease, or option to renew, is entirely void. </a:t>
            </a:r>
          </a:p>
        </p:txBody>
      </p:sp>
      <p:sp>
        <p:nvSpPr>
          <p:cNvPr id="2" name="Slide Number Placeholder 1"/>
          <p:cNvSpPr>
            <a:spLocks noGrp="1"/>
          </p:cNvSpPr>
          <p:nvPr>
            <p:ph type="sldNum" sz="quarter" idx="12"/>
          </p:nvPr>
        </p:nvSpPr>
        <p:spPr/>
        <p:txBody>
          <a:bodyPr/>
          <a:lstStyle/>
          <a:p>
            <a:pPr>
              <a:defRPr/>
            </a:pPr>
            <a:fld id="{BC633FC0-2E99-4D21-912D-965E140931A7}" type="slidenum">
              <a:rPr lang="en-US" smtClean="0"/>
              <a:pPr>
                <a:defRPr/>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6"/>
          <p:cNvSpPr>
            <a:spLocks noChangeArrowheads="1"/>
          </p:cNvSpPr>
          <p:nvPr/>
        </p:nvSpPr>
        <p:spPr bwMode="auto">
          <a:xfrm>
            <a:off x="304800" y="1066800"/>
            <a:ext cx="8534400" cy="5562600"/>
          </a:xfrm>
          <a:prstGeom prst="rect">
            <a:avLst/>
          </a:prstGeom>
          <a:noFill/>
          <a:ln w="9525">
            <a:noFill/>
            <a:miter lim="800000"/>
            <a:headEnd/>
            <a:tailEnd/>
          </a:ln>
        </p:spPr>
        <p:txBody>
          <a:bodyPr/>
          <a:lstStyle/>
          <a:p>
            <a:pPr marL="342900" indent="-342900">
              <a:lnSpc>
                <a:spcPct val="80000"/>
              </a:lnSpc>
              <a:spcBef>
                <a:spcPct val="20000"/>
              </a:spcBef>
              <a:defRPr/>
            </a:pPr>
            <a:r>
              <a:rPr lang="en-US" sz="2800" b="1" dirty="0">
                <a:solidFill>
                  <a:srgbClr val="A50021"/>
                </a:solidFill>
              </a:rPr>
              <a:t>Landlord and Tenant Law</a:t>
            </a:r>
          </a:p>
          <a:p>
            <a:pPr marL="342900" indent="-342900">
              <a:lnSpc>
                <a:spcPct val="80000"/>
              </a:lnSpc>
              <a:spcBef>
                <a:spcPct val="20000"/>
              </a:spcBef>
              <a:defRPr/>
            </a:pPr>
            <a:r>
              <a:rPr lang="en-US" sz="2400" b="1" dirty="0">
                <a:solidFill>
                  <a:srgbClr val="A50021"/>
                </a:solidFill>
              </a:rPr>
              <a:t>	</a:t>
            </a:r>
            <a:r>
              <a:rPr lang="en-US" sz="2400" b="1" dirty="0">
                <a:solidFill>
                  <a:schemeClr val="accent1">
                    <a:lumMod val="50000"/>
                  </a:schemeClr>
                </a:solidFill>
              </a:rPr>
              <a:t>Types of Leasehold Interests (Tenancies)</a:t>
            </a:r>
          </a:p>
          <a:p>
            <a:pPr marL="342900" indent="-342900">
              <a:lnSpc>
                <a:spcPct val="80000"/>
              </a:lnSpc>
              <a:spcBef>
                <a:spcPct val="20000"/>
              </a:spcBef>
              <a:defRPr/>
            </a:pPr>
            <a:r>
              <a:rPr lang="en-US" sz="2400" b="1" dirty="0">
                <a:solidFill>
                  <a:schemeClr val="accent6"/>
                </a:solidFill>
              </a:rPr>
              <a:t> 2. Tenancy for Years</a:t>
            </a:r>
          </a:p>
          <a:p>
            <a:pPr>
              <a:lnSpc>
                <a:spcPct val="85000"/>
              </a:lnSpc>
              <a:defRPr/>
            </a:pPr>
            <a:endParaRPr lang="en-US" sz="600" b="1" dirty="0"/>
          </a:p>
          <a:p>
            <a:pPr>
              <a:lnSpc>
                <a:spcPct val="85000"/>
              </a:lnSpc>
              <a:defRPr/>
            </a:pPr>
            <a:r>
              <a:rPr lang="en-US" sz="2400" b="1" dirty="0"/>
              <a:t>      C. Termination</a:t>
            </a:r>
          </a:p>
          <a:p>
            <a:pPr>
              <a:lnSpc>
                <a:spcPct val="85000"/>
              </a:lnSpc>
              <a:defRPr/>
            </a:pPr>
            <a:endParaRPr lang="en-US" sz="600" dirty="0"/>
          </a:p>
          <a:p>
            <a:pPr lvl="1">
              <a:lnSpc>
                <a:spcPct val="85000"/>
              </a:lnSpc>
              <a:buFont typeface="Arial" pitchFamily="34" charset="0"/>
              <a:buChar char="•"/>
              <a:defRPr/>
            </a:pPr>
            <a:r>
              <a:rPr lang="en-US" b="1" dirty="0">
                <a:solidFill>
                  <a:srgbClr val="002060"/>
                </a:solidFill>
              </a:rPr>
              <a:t> A tenancy for years ends automatically on its termination date.</a:t>
            </a:r>
            <a:endParaRPr lang="en-US" b="1" i="1" dirty="0">
              <a:solidFill>
                <a:srgbClr val="002060"/>
              </a:solidFill>
            </a:endParaRPr>
          </a:p>
          <a:p>
            <a:pPr>
              <a:lnSpc>
                <a:spcPct val="85000"/>
              </a:lnSpc>
              <a:buFont typeface="Arial" pitchFamily="34" charset="0"/>
              <a:buChar char="•"/>
              <a:defRPr/>
            </a:pPr>
            <a:endParaRPr lang="en-US" sz="600" b="1" i="1" dirty="0">
              <a:solidFill>
                <a:srgbClr val="002060"/>
              </a:solidFill>
            </a:endParaRPr>
          </a:p>
          <a:p>
            <a:pPr>
              <a:lnSpc>
                <a:spcPct val="85000"/>
              </a:lnSpc>
              <a:buFont typeface="Arial" pitchFamily="34" charset="0"/>
              <a:buChar char="•"/>
              <a:defRPr/>
            </a:pPr>
            <a:endParaRPr lang="en-US" sz="600" b="1" i="1" dirty="0">
              <a:solidFill>
                <a:srgbClr val="002060"/>
              </a:solidFill>
            </a:endParaRPr>
          </a:p>
          <a:p>
            <a:pPr lvl="1">
              <a:lnSpc>
                <a:spcPct val="85000"/>
              </a:lnSpc>
              <a:defRPr/>
            </a:pPr>
            <a:r>
              <a:rPr lang="en-US" b="1" i="1" dirty="0">
                <a:solidFill>
                  <a:srgbClr val="C00000"/>
                </a:solidFill>
              </a:rPr>
              <a:t>Landlord’s Right of Re-entry:</a:t>
            </a:r>
            <a:endParaRPr lang="en-US" sz="600" b="1" i="1" dirty="0">
              <a:solidFill>
                <a:srgbClr val="C00000"/>
              </a:solidFill>
            </a:endParaRPr>
          </a:p>
          <a:p>
            <a:pPr marL="457200" indent="-457200">
              <a:lnSpc>
                <a:spcPct val="85000"/>
              </a:lnSpc>
              <a:defRPr/>
            </a:pPr>
            <a:endParaRPr lang="en-US" sz="400" b="1" i="1" dirty="0">
              <a:solidFill>
                <a:srgbClr val="002060"/>
              </a:solidFill>
            </a:endParaRPr>
          </a:p>
          <a:p>
            <a:pPr marL="457200" indent="-457200" algn="just">
              <a:lnSpc>
                <a:spcPct val="85000"/>
              </a:lnSpc>
              <a:defRPr/>
            </a:pPr>
            <a:r>
              <a:rPr lang="en-US" sz="1700" b="1" i="1" dirty="0">
                <a:solidFill>
                  <a:srgbClr val="002060"/>
                </a:solidFill>
              </a:rPr>
              <a:t>		In most tenancy for years leases, the landlord reserves the right to terminate if the tenant  breaches any of the following leasehold covenants: </a:t>
            </a:r>
          </a:p>
          <a:p>
            <a:pPr marL="457200" indent="-457200" algn="just">
              <a:lnSpc>
                <a:spcPct val="85000"/>
              </a:lnSpc>
              <a:defRPr/>
            </a:pPr>
            <a:endParaRPr lang="en-US" sz="600" b="1" i="1" dirty="0">
              <a:solidFill>
                <a:srgbClr val="002060"/>
              </a:solidFill>
            </a:endParaRPr>
          </a:p>
          <a:p>
            <a:pPr marL="457200" indent="-457200" algn="just">
              <a:lnSpc>
                <a:spcPct val="85000"/>
              </a:lnSpc>
              <a:defRPr/>
            </a:pPr>
            <a:r>
              <a:rPr lang="en-US" b="1" i="1" dirty="0"/>
              <a:t> 	a. Failure to Pay Rent</a:t>
            </a:r>
          </a:p>
          <a:p>
            <a:pPr algn="just">
              <a:lnSpc>
                <a:spcPct val="85000"/>
              </a:lnSpc>
              <a:defRPr/>
            </a:pPr>
            <a:r>
              <a:rPr lang="en-US" sz="1700" b="1" i="1" dirty="0">
                <a:solidFill>
                  <a:srgbClr val="002060"/>
                </a:solidFill>
              </a:rPr>
              <a:t>        	If the tenant fails to pay the promised rent, the landlord has the right to   	terminate the lease even in the absence of a reserved right of re-entry.</a:t>
            </a:r>
          </a:p>
          <a:p>
            <a:pPr algn="just">
              <a:lnSpc>
                <a:spcPct val="85000"/>
              </a:lnSpc>
              <a:defRPr/>
            </a:pPr>
            <a:endParaRPr lang="en-US" sz="600" b="1" i="1" dirty="0"/>
          </a:p>
          <a:p>
            <a:pPr algn="just">
              <a:lnSpc>
                <a:spcPct val="85000"/>
              </a:lnSpc>
              <a:defRPr/>
            </a:pPr>
            <a:r>
              <a:rPr lang="en-US" b="1" i="1" dirty="0"/>
              <a:t>       b. Surrender</a:t>
            </a:r>
          </a:p>
          <a:p>
            <a:pPr algn="just">
              <a:lnSpc>
                <a:spcPct val="85000"/>
              </a:lnSpc>
              <a:defRPr/>
            </a:pPr>
            <a:r>
              <a:rPr lang="en-US" sz="1700" b="1" i="1" dirty="0">
                <a:solidFill>
                  <a:srgbClr val="002060"/>
                </a:solidFill>
              </a:rPr>
              <a:t>      	A tenancy for years also terminates upon surrender.  </a:t>
            </a:r>
          </a:p>
          <a:p>
            <a:pPr algn="just">
              <a:lnSpc>
                <a:spcPct val="85000"/>
              </a:lnSpc>
              <a:defRPr/>
            </a:pPr>
            <a:endParaRPr lang="en-US" sz="700" b="1" i="1" dirty="0">
              <a:solidFill>
                <a:srgbClr val="002060"/>
              </a:solidFill>
            </a:endParaRPr>
          </a:p>
          <a:p>
            <a:pPr algn="just">
              <a:lnSpc>
                <a:spcPct val="85000"/>
              </a:lnSpc>
              <a:defRPr/>
            </a:pPr>
            <a:r>
              <a:rPr lang="en-US" sz="700" b="1" i="1" dirty="0">
                <a:solidFill>
                  <a:srgbClr val="002060"/>
                </a:solidFill>
              </a:rPr>
              <a:t>	</a:t>
            </a:r>
            <a:r>
              <a:rPr lang="en-US" sz="1700" b="1" i="1" dirty="0">
                <a:solidFill>
                  <a:srgbClr val="002060"/>
                </a:solidFill>
              </a:rPr>
              <a:t>Surrender consists of the tenant giving up his leasehold interest to the</a:t>
            </a:r>
          </a:p>
          <a:p>
            <a:pPr algn="just">
              <a:lnSpc>
                <a:spcPct val="85000"/>
              </a:lnSpc>
              <a:defRPr/>
            </a:pPr>
            <a:r>
              <a:rPr lang="en-US" sz="1700" b="1" i="1" dirty="0">
                <a:solidFill>
                  <a:srgbClr val="002060"/>
                </a:solidFill>
              </a:rPr>
              <a:t>	landlord with acceptance.</a:t>
            </a:r>
          </a:p>
          <a:p>
            <a:pPr algn="just">
              <a:lnSpc>
                <a:spcPct val="85000"/>
              </a:lnSpc>
              <a:defRPr/>
            </a:pPr>
            <a:endParaRPr lang="en-US" sz="600" b="1" i="1" dirty="0">
              <a:solidFill>
                <a:srgbClr val="002060"/>
              </a:solidFill>
            </a:endParaRPr>
          </a:p>
          <a:p>
            <a:pPr algn="just">
              <a:lnSpc>
                <a:spcPct val="85000"/>
              </a:lnSpc>
              <a:defRPr/>
            </a:pPr>
            <a:r>
              <a:rPr lang="en-US" sz="1700" b="1" i="1" dirty="0">
                <a:solidFill>
                  <a:srgbClr val="002060"/>
                </a:solidFill>
              </a:rPr>
              <a:t>	Usually the same formalities are required for the surrender as are 	necessary for its creation. Thus, a writing is necessary for the surrender</a:t>
            </a:r>
          </a:p>
          <a:p>
            <a:pPr algn="just">
              <a:lnSpc>
                <a:spcPct val="85000"/>
              </a:lnSpc>
              <a:defRPr/>
            </a:pPr>
            <a:r>
              <a:rPr lang="en-US" sz="1700" b="1" i="1" dirty="0">
                <a:solidFill>
                  <a:srgbClr val="002060"/>
                </a:solidFill>
              </a:rPr>
              <a:t>	of a leasehold where the unexpired term is more than one year.</a:t>
            </a:r>
          </a:p>
          <a:p>
            <a:pPr algn="just">
              <a:lnSpc>
                <a:spcPct val="90000"/>
              </a:lnSpc>
              <a:buFont typeface="Arial" pitchFamily="34" charset="0"/>
              <a:buChar char="•"/>
              <a:defRPr/>
            </a:pPr>
            <a:endParaRPr lang="en-US" b="1" i="1" dirty="0">
              <a:solidFill>
                <a:srgbClr val="002060"/>
              </a:solidFill>
            </a:endParaRPr>
          </a:p>
          <a:p>
            <a:pPr algn="just">
              <a:lnSpc>
                <a:spcPct val="90000"/>
              </a:lnSpc>
              <a:defRPr/>
            </a:pPr>
            <a:endParaRPr lang="en-US" b="1" i="1" dirty="0">
              <a:solidFill>
                <a:srgbClr val="002060"/>
              </a:solidFill>
            </a:endParaRPr>
          </a:p>
        </p:txBody>
      </p:sp>
      <p:sp>
        <p:nvSpPr>
          <p:cNvPr id="2" name="Slide Number Placeholder 1"/>
          <p:cNvSpPr>
            <a:spLocks noGrp="1"/>
          </p:cNvSpPr>
          <p:nvPr>
            <p:ph type="sldNum" sz="quarter" idx="12"/>
          </p:nvPr>
        </p:nvSpPr>
        <p:spPr/>
        <p:txBody>
          <a:bodyPr/>
          <a:lstStyle/>
          <a:p>
            <a:pPr>
              <a:defRPr/>
            </a:pPr>
            <a:fld id="{BC633FC0-2E99-4D21-912D-965E140931A7}" type="slidenum">
              <a:rPr lang="en-US" smtClean="0"/>
              <a:pPr>
                <a:defRPr/>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6"/>
          <p:cNvSpPr>
            <a:spLocks noChangeArrowheads="1"/>
          </p:cNvSpPr>
          <p:nvPr/>
        </p:nvSpPr>
        <p:spPr bwMode="auto">
          <a:xfrm>
            <a:off x="381000" y="1066800"/>
            <a:ext cx="8382000" cy="5562600"/>
          </a:xfrm>
          <a:prstGeom prst="rect">
            <a:avLst/>
          </a:prstGeom>
          <a:noFill/>
          <a:ln w="9525">
            <a:noFill/>
            <a:miter lim="800000"/>
            <a:headEnd/>
            <a:tailEnd/>
          </a:ln>
        </p:spPr>
        <p:txBody>
          <a:bodyPr/>
          <a:lstStyle/>
          <a:p>
            <a:pPr marL="342900" indent="-342900">
              <a:lnSpc>
                <a:spcPct val="110000"/>
              </a:lnSpc>
              <a:spcBef>
                <a:spcPts val="0"/>
              </a:spcBef>
              <a:defRPr/>
            </a:pPr>
            <a:r>
              <a:rPr lang="en-US" sz="2800" b="1" dirty="0">
                <a:solidFill>
                  <a:srgbClr val="A50021"/>
                </a:solidFill>
              </a:rPr>
              <a:t>Landlord and Tenant Law</a:t>
            </a:r>
          </a:p>
          <a:p>
            <a:pPr marL="342900" indent="-342900">
              <a:lnSpc>
                <a:spcPct val="110000"/>
              </a:lnSpc>
              <a:spcBef>
                <a:spcPts val="0"/>
              </a:spcBef>
              <a:defRPr/>
            </a:pPr>
            <a:r>
              <a:rPr lang="en-US" sz="2400" b="1" dirty="0">
                <a:solidFill>
                  <a:srgbClr val="A50021"/>
                </a:solidFill>
              </a:rPr>
              <a:t>		</a:t>
            </a:r>
            <a:r>
              <a:rPr lang="en-US" sz="2400" b="1" dirty="0">
                <a:solidFill>
                  <a:schemeClr val="accent1">
                    <a:lumMod val="50000"/>
                  </a:schemeClr>
                </a:solidFill>
              </a:rPr>
              <a:t>Types of Leasehold Interests (Tenancies)</a:t>
            </a:r>
          </a:p>
          <a:p>
            <a:pPr marL="342900" indent="-342900">
              <a:lnSpc>
                <a:spcPct val="110000"/>
              </a:lnSpc>
              <a:spcBef>
                <a:spcPts val="0"/>
              </a:spcBef>
              <a:defRPr/>
            </a:pPr>
            <a:r>
              <a:rPr lang="en-US" sz="2400" b="1" dirty="0">
                <a:solidFill>
                  <a:schemeClr val="accent6"/>
                </a:solidFill>
              </a:rPr>
              <a:t> 3. Tenancy at Will</a:t>
            </a:r>
          </a:p>
          <a:p>
            <a:pPr>
              <a:lnSpc>
                <a:spcPct val="110000"/>
              </a:lnSpc>
              <a:spcBef>
                <a:spcPts val="0"/>
              </a:spcBef>
              <a:defRPr/>
            </a:pPr>
            <a:endParaRPr lang="en-US" sz="600" dirty="0"/>
          </a:p>
          <a:p>
            <a:pPr>
              <a:lnSpc>
                <a:spcPct val="110000"/>
              </a:lnSpc>
              <a:spcBef>
                <a:spcPts val="0"/>
              </a:spcBef>
              <a:defRPr/>
            </a:pPr>
            <a:r>
              <a:rPr lang="en-US" sz="2400" b="1" dirty="0"/>
              <a:t>      A. Defined by the ability to terminate at any time.</a:t>
            </a:r>
          </a:p>
          <a:p>
            <a:pPr>
              <a:lnSpc>
                <a:spcPct val="110000"/>
              </a:lnSpc>
              <a:spcBef>
                <a:spcPts val="0"/>
              </a:spcBef>
              <a:defRPr/>
            </a:pPr>
            <a:endParaRPr lang="en-US" sz="600" b="1" i="1" dirty="0">
              <a:solidFill>
                <a:srgbClr val="002060"/>
              </a:solidFill>
            </a:endParaRPr>
          </a:p>
          <a:p>
            <a:pPr>
              <a:lnSpc>
                <a:spcPct val="110000"/>
              </a:lnSpc>
              <a:spcBef>
                <a:spcPts val="0"/>
              </a:spcBef>
              <a:buFont typeface="Arial" pitchFamily="34" charset="0"/>
              <a:buChar char="•"/>
              <a:defRPr/>
            </a:pPr>
            <a:r>
              <a:rPr lang="en-US" sz="2000" b="1" i="1" dirty="0">
                <a:solidFill>
                  <a:srgbClr val="002060"/>
                </a:solidFill>
              </a:rPr>
              <a:t> </a:t>
            </a:r>
            <a:r>
              <a:rPr lang="en-US" b="1" dirty="0">
                <a:solidFill>
                  <a:srgbClr val="002060"/>
                </a:solidFill>
              </a:rPr>
              <a:t>A tenancy at will is a tenancy that is terminable at the will                                    of either the landlord or the tenant.</a:t>
            </a:r>
          </a:p>
          <a:p>
            <a:pPr>
              <a:lnSpc>
                <a:spcPct val="110000"/>
              </a:lnSpc>
              <a:spcBef>
                <a:spcPts val="0"/>
              </a:spcBef>
              <a:defRPr/>
            </a:pPr>
            <a:endParaRPr lang="en-US" sz="400" dirty="0"/>
          </a:p>
          <a:p>
            <a:pPr>
              <a:lnSpc>
                <a:spcPct val="110000"/>
              </a:lnSpc>
              <a:spcBef>
                <a:spcPts val="0"/>
              </a:spcBef>
              <a:buFont typeface="Arial" pitchFamily="34" charset="0"/>
              <a:buChar char="•"/>
              <a:defRPr/>
            </a:pPr>
            <a:r>
              <a:rPr lang="en-US" b="1" dirty="0">
                <a:solidFill>
                  <a:schemeClr val="accent6">
                    <a:lumMod val="75000"/>
                  </a:schemeClr>
                </a:solidFill>
              </a:rPr>
              <a:t> To be a tenancy al will, both the landlord and the tenant must have the right to terminate the lease at will.  </a:t>
            </a:r>
          </a:p>
          <a:p>
            <a:pPr>
              <a:lnSpc>
                <a:spcPct val="110000"/>
              </a:lnSpc>
              <a:spcBef>
                <a:spcPts val="0"/>
              </a:spcBef>
              <a:defRPr/>
            </a:pPr>
            <a:endParaRPr lang="en-US" sz="400" b="1" dirty="0"/>
          </a:p>
          <a:p>
            <a:pPr marL="400050" indent="-400050">
              <a:lnSpc>
                <a:spcPct val="110000"/>
              </a:lnSpc>
              <a:spcBef>
                <a:spcPts val="0"/>
              </a:spcBef>
              <a:buFontTx/>
              <a:buAutoNum type="romanLcParenBoth"/>
              <a:defRPr/>
            </a:pPr>
            <a:r>
              <a:rPr lang="en-US" sz="1600" b="1" dirty="0"/>
              <a:t>If the lease gives only the landlord the right lo terminate at will, a tenant's right will also be implied so that the lease creates a tenancy at will.</a:t>
            </a:r>
          </a:p>
          <a:p>
            <a:pPr marL="400050" indent="-400050">
              <a:lnSpc>
                <a:spcPct val="110000"/>
              </a:lnSpc>
              <a:spcBef>
                <a:spcPts val="0"/>
              </a:spcBef>
              <a:buFontTx/>
              <a:buAutoNum type="romanLcParenBoth"/>
              <a:defRPr/>
            </a:pPr>
            <a:endParaRPr lang="en-US" sz="600" b="1" dirty="0"/>
          </a:p>
          <a:p>
            <a:pPr marL="342900" indent="-342900">
              <a:lnSpc>
                <a:spcPct val="110000"/>
              </a:lnSpc>
              <a:spcBef>
                <a:spcPts val="0"/>
              </a:spcBef>
              <a:defRPr/>
            </a:pPr>
            <a:r>
              <a:rPr lang="en-US" sz="1600" b="1" dirty="0"/>
              <a:t>(ii) If the lease is only at the will of the tenant (i.e. “for so long as the tenant wishes”) then courts usually do not imply a right to terminate in favor of the landlord.  Rather, most courts interpret the conveyance as creating a life estate or fee simple, either of which is terminable by the tenant. (If the Statute of Frauds a </a:t>
            </a:r>
            <a:r>
              <a:rPr lang="en-US" sz="1600" b="1" i="1" dirty="0"/>
              <a:t>not satisfied. the conveyance is then deemed a </a:t>
            </a:r>
            <a:r>
              <a:rPr lang="en-US" sz="1600" b="1" dirty="0"/>
              <a:t>tenancy at will.)</a:t>
            </a:r>
          </a:p>
          <a:p>
            <a:pPr algn="just">
              <a:lnSpc>
                <a:spcPct val="90000"/>
              </a:lnSpc>
              <a:defRPr/>
            </a:pPr>
            <a:endParaRPr lang="en-US" sz="1600" b="1" dirty="0">
              <a:solidFill>
                <a:srgbClr val="002060"/>
              </a:solidFill>
            </a:endParaRPr>
          </a:p>
        </p:txBody>
      </p:sp>
      <p:sp>
        <p:nvSpPr>
          <p:cNvPr id="2" name="Slide Number Placeholder 1"/>
          <p:cNvSpPr>
            <a:spLocks noGrp="1"/>
          </p:cNvSpPr>
          <p:nvPr>
            <p:ph type="sldNum" sz="quarter" idx="12"/>
          </p:nvPr>
        </p:nvSpPr>
        <p:spPr/>
        <p:txBody>
          <a:bodyPr/>
          <a:lstStyle/>
          <a:p>
            <a:pPr>
              <a:defRPr/>
            </a:pPr>
            <a:fld id="{BC633FC0-2E99-4D21-912D-965E140931A7}" type="slidenum">
              <a:rPr lang="en-US" smtClean="0"/>
              <a:pPr>
                <a:defRPr/>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6"/>
          <p:cNvSpPr>
            <a:spLocks noChangeArrowheads="1"/>
          </p:cNvSpPr>
          <p:nvPr/>
        </p:nvSpPr>
        <p:spPr bwMode="auto">
          <a:xfrm>
            <a:off x="381000" y="990600"/>
            <a:ext cx="8382000" cy="5334000"/>
          </a:xfrm>
          <a:prstGeom prst="rect">
            <a:avLst/>
          </a:prstGeom>
          <a:noFill/>
          <a:ln w="9525">
            <a:noFill/>
            <a:miter lim="800000"/>
            <a:headEnd/>
            <a:tailEnd/>
          </a:ln>
        </p:spPr>
        <p:txBody>
          <a:bodyPr/>
          <a:lstStyle/>
          <a:p>
            <a:pPr marL="342900" indent="-342900">
              <a:lnSpc>
                <a:spcPct val="80000"/>
              </a:lnSpc>
              <a:spcBef>
                <a:spcPct val="20000"/>
              </a:spcBef>
              <a:defRPr/>
            </a:pPr>
            <a:r>
              <a:rPr lang="en-US" sz="2800" b="1" dirty="0">
                <a:solidFill>
                  <a:srgbClr val="A50021"/>
                </a:solidFill>
              </a:rPr>
              <a:t>Landlord and Tenant Law</a:t>
            </a:r>
          </a:p>
          <a:p>
            <a:pPr marL="342900" indent="-342900">
              <a:lnSpc>
                <a:spcPct val="80000"/>
              </a:lnSpc>
              <a:spcBef>
                <a:spcPct val="20000"/>
              </a:spcBef>
              <a:defRPr/>
            </a:pPr>
            <a:r>
              <a:rPr lang="en-US" sz="2400" b="1" dirty="0">
                <a:solidFill>
                  <a:srgbClr val="A50021"/>
                </a:solidFill>
              </a:rPr>
              <a:t>		</a:t>
            </a:r>
            <a:r>
              <a:rPr lang="en-US" sz="2400" b="1" dirty="0">
                <a:solidFill>
                  <a:schemeClr val="accent1">
                    <a:lumMod val="50000"/>
                  </a:schemeClr>
                </a:solidFill>
              </a:rPr>
              <a:t>Types of Leasehold Interests (Tenancies)</a:t>
            </a:r>
          </a:p>
          <a:p>
            <a:pPr marL="342900" indent="-342900">
              <a:lnSpc>
                <a:spcPct val="80000"/>
              </a:lnSpc>
              <a:spcBef>
                <a:spcPct val="20000"/>
              </a:spcBef>
              <a:defRPr/>
            </a:pPr>
            <a:r>
              <a:rPr lang="en-US" sz="2400" b="1" dirty="0">
                <a:solidFill>
                  <a:schemeClr val="accent6"/>
                </a:solidFill>
              </a:rPr>
              <a:t> 3. Tenancy at Will</a:t>
            </a:r>
          </a:p>
          <a:p>
            <a:pPr>
              <a:lnSpc>
                <a:spcPct val="90000"/>
              </a:lnSpc>
              <a:defRPr/>
            </a:pPr>
            <a:endParaRPr lang="en-US" sz="600" dirty="0"/>
          </a:p>
          <a:p>
            <a:pPr>
              <a:lnSpc>
                <a:spcPct val="90000"/>
              </a:lnSpc>
              <a:defRPr/>
            </a:pPr>
            <a:r>
              <a:rPr lang="en-US" sz="2400" b="1" dirty="0"/>
              <a:t>      B. Creation</a:t>
            </a:r>
          </a:p>
          <a:p>
            <a:pPr>
              <a:lnSpc>
                <a:spcPct val="90000"/>
              </a:lnSpc>
              <a:defRPr/>
            </a:pPr>
            <a:endParaRPr lang="en-US" sz="600" b="1" i="1" dirty="0">
              <a:solidFill>
                <a:srgbClr val="002060"/>
              </a:solidFill>
            </a:endParaRPr>
          </a:p>
          <a:p>
            <a:pPr algn="just">
              <a:buFont typeface="Arial" pitchFamily="34" charset="0"/>
              <a:buChar char="•"/>
              <a:defRPr/>
            </a:pPr>
            <a:r>
              <a:rPr lang="en-US" b="1" i="1" dirty="0">
                <a:solidFill>
                  <a:schemeClr val="accent6">
                    <a:lumMod val="75000"/>
                  </a:schemeClr>
                </a:solidFill>
              </a:rPr>
              <a:t> A tenancy at will generally arises from a specific understanding between the parties that either party may terminate the tenancy at any time.  </a:t>
            </a:r>
          </a:p>
          <a:p>
            <a:pPr algn="just">
              <a:buFont typeface="Arial" pitchFamily="34" charset="0"/>
              <a:buChar char="•"/>
              <a:defRPr/>
            </a:pPr>
            <a:endParaRPr lang="en-US" sz="700" b="1" i="1" dirty="0">
              <a:solidFill>
                <a:schemeClr val="accent6">
                  <a:lumMod val="75000"/>
                </a:schemeClr>
              </a:solidFill>
            </a:endParaRPr>
          </a:p>
          <a:p>
            <a:pPr algn="just">
              <a:buFont typeface="Arial" pitchFamily="34" charset="0"/>
              <a:buChar char="•"/>
              <a:defRPr/>
            </a:pPr>
            <a:r>
              <a:rPr lang="en-US" b="1" i="1" dirty="0">
                <a:solidFill>
                  <a:schemeClr val="accent6">
                    <a:lumMod val="75000"/>
                  </a:schemeClr>
                </a:solidFill>
              </a:rPr>
              <a:t> Note that unless the parties expressly agree to a tenancy at will, the payment of regular rent (i.e. monthly, quarterly, etc.) will cause a court to treat the tenancy as a periodic tenancy.  Thus, tenancies at will are quite rare.</a:t>
            </a:r>
          </a:p>
          <a:p>
            <a:pPr algn="just">
              <a:defRPr/>
            </a:pPr>
            <a:endParaRPr lang="en-US" sz="700" b="1" i="1" dirty="0">
              <a:solidFill>
                <a:schemeClr val="accent6">
                  <a:lumMod val="75000"/>
                </a:schemeClr>
              </a:solidFill>
            </a:endParaRPr>
          </a:p>
          <a:p>
            <a:pPr algn="just">
              <a:buFont typeface="Arial" pitchFamily="34" charset="0"/>
              <a:buChar char="•"/>
              <a:defRPr/>
            </a:pPr>
            <a:r>
              <a:rPr lang="en-US" b="1" i="1" dirty="0">
                <a:solidFill>
                  <a:schemeClr val="accent6">
                    <a:lumMod val="75000"/>
                  </a:schemeClr>
                </a:solidFill>
              </a:rPr>
              <a:t> Although a tenancy at will can also arise when the lease is for an indefinite period (one that does not satisfy the requirements for creating a tenancy for years). </a:t>
            </a:r>
          </a:p>
          <a:p>
            <a:pPr algn="just">
              <a:buFont typeface="Arial" pitchFamily="34" charset="0"/>
              <a:buChar char="•"/>
              <a:defRPr/>
            </a:pPr>
            <a:endParaRPr lang="en-US" sz="700" b="1" i="1" dirty="0">
              <a:solidFill>
                <a:schemeClr val="accent6">
                  <a:lumMod val="75000"/>
                </a:schemeClr>
              </a:solidFill>
            </a:endParaRPr>
          </a:p>
          <a:p>
            <a:pPr algn="just">
              <a:buFont typeface="Arial" pitchFamily="34" charset="0"/>
              <a:buChar char="•"/>
              <a:defRPr/>
            </a:pPr>
            <a:r>
              <a:rPr lang="en-US" b="1" i="1" dirty="0">
                <a:solidFill>
                  <a:schemeClr val="accent6">
                    <a:lumMod val="75000"/>
                  </a:schemeClr>
                </a:solidFill>
              </a:rPr>
              <a:t>It can also arise when a tenant goes into possession under a lease that does not satisfy the requisite formalities (i.e. the Statute of Frauds) rent payments will usually convert it into a periodic tenancy.</a:t>
            </a:r>
            <a:endParaRPr lang="en-US" sz="1600" b="1" dirty="0">
              <a:solidFill>
                <a:schemeClr val="accent6">
                  <a:lumMod val="75000"/>
                </a:schemeClr>
              </a:solidFill>
            </a:endParaRPr>
          </a:p>
        </p:txBody>
      </p:sp>
      <p:sp>
        <p:nvSpPr>
          <p:cNvPr id="2" name="Slide Number Placeholder 1"/>
          <p:cNvSpPr>
            <a:spLocks noGrp="1"/>
          </p:cNvSpPr>
          <p:nvPr>
            <p:ph type="sldNum" sz="quarter" idx="12"/>
          </p:nvPr>
        </p:nvSpPr>
        <p:spPr/>
        <p:txBody>
          <a:bodyPr/>
          <a:lstStyle/>
          <a:p>
            <a:pPr>
              <a:defRPr/>
            </a:pPr>
            <a:fld id="{BC633FC0-2E99-4D21-912D-965E140931A7}" type="slidenum">
              <a:rPr lang="en-US" smtClean="0"/>
              <a:pPr>
                <a:defRPr/>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6"/>
          <p:cNvSpPr>
            <a:spLocks noChangeArrowheads="1"/>
          </p:cNvSpPr>
          <p:nvPr/>
        </p:nvSpPr>
        <p:spPr bwMode="auto">
          <a:xfrm>
            <a:off x="381000" y="1066800"/>
            <a:ext cx="8458200" cy="5562600"/>
          </a:xfrm>
          <a:prstGeom prst="rect">
            <a:avLst/>
          </a:prstGeom>
          <a:noFill/>
          <a:ln w="9525">
            <a:noFill/>
            <a:miter lim="800000"/>
            <a:headEnd/>
            <a:tailEnd/>
          </a:ln>
        </p:spPr>
        <p:txBody>
          <a:bodyPr/>
          <a:lstStyle/>
          <a:p>
            <a:pPr marL="342900" indent="-342900">
              <a:lnSpc>
                <a:spcPct val="120000"/>
              </a:lnSpc>
              <a:spcBef>
                <a:spcPts val="0"/>
              </a:spcBef>
              <a:defRPr/>
            </a:pPr>
            <a:r>
              <a:rPr lang="en-US" sz="2800" b="1" dirty="0">
                <a:solidFill>
                  <a:srgbClr val="A50021"/>
                </a:solidFill>
              </a:rPr>
              <a:t>Landlord and Tenant Law</a:t>
            </a:r>
          </a:p>
          <a:p>
            <a:pPr marL="342900" indent="-342900">
              <a:lnSpc>
                <a:spcPct val="120000"/>
              </a:lnSpc>
              <a:spcBef>
                <a:spcPts val="0"/>
              </a:spcBef>
              <a:defRPr/>
            </a:pPr>
            <a:r>
              <a:rPr lang="en-US" sz="2400" b="1" dirty="0">
                <a:solidFill>
                  <a:srgbClr val="A50021"/>
                </a:solidFill>
              </a:rPr>
              <a:t>		</a:t>
            </a:r>
            <a:r>
              <a:rPr lang="en-US" sz="2400" b="1" dirty="0">
                <a:solidFill>
                  <a:schemeClr val="accent1">
                    <a:lumMod val="50000"/>
                  </a:schemeClr>
                </a:solidFill>
              </a:rPr>
              <a:t>Types of Leasehold Interests (Tenancies)</a:t>
            </a:r>
          </a:p>
          <a:p>
            <a:pPr marL="342900" indent="-342900">
              <a:lnSpc>
                <a:spcPct val="120000"/>
              </a:lnSpc>
              <a:spcBef>
                <a:spcPts val="0"/>
              </a:spcBef>
              <a:defRPr/>
            </a:pPr>
            <a:r>
              <a:rPr lang="en-US" sz="2400" b="1" dirty="0">
                <a:solidFill>
                  <a:schemeClr val="accent6"/>
                </a:solidFill>
              </a:rPr>
              <a:t> 3. Tenancy at Will</a:t>
            </a:r>
          </a:p>
          <a:p>
            <a:pPr>
              <a:lnSpc>
                <a:spcPct val="120000"/>
              </a:lnSpc>
              <a:spcBef>
                <a:spcPts val="0"/>
              </a:spcBef>
              <a:defRPr/>
            </a:pPr>
            <a:endParaRPr lang="en-US" sz="600" dirty="0"/>
          </a:p>
          <a:p>
            <a:pPr>
              <a:lnSpc>
                <a:spcPct val="120000"/>
              </a:lnSpc>
              <a:spcBef>
                <a:spcPts val="0"/>
              </a:spcBef>
              <a:defRPr/>
            </a:pPr>
            <a:r>
              <a:rPr lang="en-US" sz="2400" b="1" dirty="0"/>
              <a:t>      C. Termination</a:t>
            </a:r>
          </a:p>
          <a:p>
            <a:pPr>
              <a:lnSpc>
                <a:spcPct val="120000"/>
              </a:lnSpc>
              <a:spcBef>
                <a:spcPts val="0"/>
              </a:spcBef>
              <a:defRPr/>
            </a:pPr>
            <a:endParaRPr lang="en-US" b="1" i="1" dirty="0">
              <a:solidFill>
                <a:srgbClr val="002060"/>
              </a:solidFill>
            </a:endParaRPr>
          </a:p>
          <a:p>
            <a:pPr>
              <a:lnSpc>
                <a:spcPct val="120000"/>
              </a:lnSpc>
              <a:spcBef>
                <a:spcPts val="0"/>
              </a:spcBef>
              <a:buFont typeface="Arial" pitchFamily="34" charset="0"/>
              <a:buChar char="•"/>
              <a:defRPr/>
            </a:pPr>
            <a:r>
              <a:rPr lang="en-US" b="1" i="1" dirty="0">
                <a:solidFill>
                  <a:srgbClr val="002060"/>
                </a:solidFill>
              </a:rPr>
              <a:t> A tenancy at will may be terminated by either party without notice.  However, a reasonable amount of notice to quit the premises is required.  </a:t>
            </a:r>
          </a:p>
          <a:p>
            <a:pPr>
              <a:lnSpc>
                <a:spcPct val="120000"/>
              </a:lnSpc>
              <a:spcBef>
                <a:spcPts val="0"/>
              </a:spcBef>
              <a:defRPr/>
            </a:pPr>
            <a:endParaRPr lang="en-US" b="1" i="1" dirty="0">
              <a:solidFill>
                <a:srgbClr val="002060"/>
              </a:solidFill>
            </a:endParaRPr>
          </a:p>
          <a:p>
            <a:pPr>
              <a:lnSpc>
                <a:spcPct val="120000"/>
              </a:lnSpc>
              <a:spcBef>
                <a:spcPts val="0"/>
              </a:spcBef>
              <a:buFont typeface="Arial" pitchFamily="34" charset="0"/>
              <a:buChar char="•"/>
              <a:defRPr/>
            </a:pPr>
            <a:r>
              <a:rPr lang="en-US" b="1" i="1" dirty="0">
                <a:solidFill>
                  <a:srgbClr val="002060"/>
                </a:solidFill>
              </a:rPr>
              <a:t> A tenancy at will terminates by operation of law if:</a:t>
            </a:r>
          </a:p>
          <a:p>
            <a:pPr>
              <a:lnSpc>
                <a:spcPct val="120000"/>
              </a:lnSpc>
              <a:spcBef>
                <a:spcPts val="0"/>
              </a:spcBef>
              <a:defRPr/>
            </a:pPr>
            <a:endParaRPr lang="en-US" sz="400" b="1" i="1" dirty="0">
              <a:solidFill>
                <a:srgbClr val="002060"/>
              </a:solidFill>
            </a:endParaRPr>
          </a:p>
          <a:p>
            <a:pPr>
              <a:lnSpc>
                <a:spcPct val="120000"/>
              </a:lnSpc>
              <a:spcBef>
                <a:spcPts val="0"/>
              </a:spcBef>
              <a:defRPr/>
            </a:pPr>
            <a:r>
              <a:rPr lang="en-US" b="1" i="1" dirty="0">
                <a:solidFill>
                  <a:srgbClr val="002060"/>
                </a:solidFill>
              </a:rPr>
              <a:t>	</a:t>
            </a:r>
            <a:r>
              <a:rPr lang="en-US" b="1" i="1" dirty="0"/>
              <a:t>1) Either party dies;</a:t>
            </a:r>
          </a:p>
          <a:p>
            <a:pPr>
              <a:lnSpc>
                <a:spcPct val="120000"/>
              </a:lnSpc>
              <a:spcBef>
                <a:spcPts val="0"/>
              </a:spcBef>
              <a:defRPr/>
            </a:pPr>
            <a:r>
              <a:rPr lang="en-US" b="1" i="1" dirty="0"/>
              <a:t>	2) The tenant commits waste;</a:t>
            </a:r>
          </a:p>
          <a:p>
            <a:pPr>
              <a:lnSpc>
                <a:spcPct val="120000"/>
              </a:lnSpc>
              <a:spcBef>
                <a:spcPts val="0"/>
              </a:spcBef>
              <a:defRPr/>
            </a:pPr>
            <a:r>
              <a:rPr lang="en-US" b="1" i="1" dirty="0"/>
              <a:t>	3) The tenant attempts lo assign his tenancy;</a:t>
            </a:r>
          </a:p>
          <a:p>
            <a:pPr>
              <a:lnSpc>
                <a:spcPct val="120000"/>
              </a:lnSpc>
              <a:spcBef>
                <a:spcPts val="0"/>
              </a:spcBef>
              <a:defRPr/>
            </a:pPr>
            <a:r>
              <a:rPr lang="en-US" b="1" i="1" dirty="0"/>
              <a:t>	4) The landlord transfers his interest in the property: or</a:t>
            </a:r>
          </a:p>
          <a:p>
            <a:pPr>
              <a:lnSpc>
                <a:spcPct val="120000"/>
              </a:lnSpc>
              <a:spcBef>
                <a:spcPts val="0"/>
              </a:spcBef>
              <a:defRPr/>
            </a:pPr>
            <a:r>
              <a:rPr lang="en-US" b="1" i="1" dirty="0"/>
              <a:t>	5) The landlord executes a term lease to a third person.</a:t>
            </a:r>
          </a:p>
          <a:p>
            <a:pPr algn="just">
              <a:lnSpc>
                <a:spcPct val="90000"/>
              </a:lnSpc>
              <a:defRPr/>
            </a:pPr>
            <a:endParaRPr lang="en-US" sz="1600" b="1" dirty="0">
              <a:solidFill>
                <a:schemeClr val="accent6">
                  <a:lumMod val="75000"/>
                </a:schemeClr>
              </a:solidFill>
            </a:endParaRPr>
          </a:p>
        </p:txBody>
      </p:sp>
      <p:sp>
        <p:nvSpPr>
          <p:cNvPr id="2" name="Slide Number Placeholder 1"/>
          <p:cNvSpPr>
            <a:spLocks noGrp="1"/>
          </p:cNvSpPr>
          <p:nvPr>
            <p:ph type="sldNum" sz="quarter" idx="12"/>
          </p:nvPr>
        </p:nvSpPr>
        <p:spPr/>
        <p:txBody>
          <a:bodyPr/>
          <a:lstStyle/>
          <a:p>
            <a:pPr>
              <a:defRPr/>
            </a:pPr>
            <a:fld id="{BC633FC0-2E99-4D21-912D-965E140931A7}" type="slidenum">
              <a:rPr lang="en-US" smtClean="0"/>
              <a:pPr>
                <a:defRPr/>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6"/>
          <p:cNvSpPr>
            <a:spLocks noChangeArrowheads="1"/>
          </p:cNvSpPr>
          <p:nvPr/>
        </p:nvSpPr>
        <p:spPr bwMode="auto">
          <a:xfrm>
            <a:off x="381000" y="1066800"/>
            <a:ext cx="8458200" cy="5562600"/>
          </a:xfrm>
          <a:prstGeom prst="rect">
            <a:avLst/>
          </a:prstGeom>
          <a:noFill/>
          <a:ln w="9525">
            <a:noFill/>
            <a:miter lim="800000"/>
            <a:headEnd/>
            <a:tailEnd/>
          </a:ln>
        </p:spPr>
        <p:txBody>
          <a:bodyPr/>
          <a:lstStyle/>
          <a:p>
            <a:pPr marL="342900" indent="-342900">
              <a:lnSpc>
                <a:spcPct val="92000"/>
              </a:lnSpc>
              <a:spcBef>
                <a:spcPct val="20000"/>
              </a:spcBef>
              <a:defRPr/>
            </a:pPr>
            <a:r>
              <a:rPr lang="en-US" sz="2800" b="1" dirty="0">
                <a:solidFill>
                  <a:srgbClr val="A50021"/>
                </a:solidFill>
              </a:rPr>
              <a:t>Landlord and Tenant Law</a:t>
            </a:r>
          </a:p>
          <a:p>
            <a:pPr marL="342900" indent="-342900">
              <a:lnSpc>
                <a:spcPct val="92000"/>
              </a:lnSpc>
              <a:spcBef>
                <a:spcPct val="20000"/>
              </a:spcBef>
              <a:defRPr/>
            </a:pPr>
            <a:r>
              <a:rPr lang="en-US" sz="2400" b="1" dirty="0">
                <a:solidFill>
                  <a:srgbClr val="A50021"/>
                </a:solidFill>
              </a:rPr>
              <a:t>		</a:t>
            </a:r>
            <a:r>
              <a:rPr lang="en-US" sz="2400" b="1" dirty="0">
                <a:solidFill>
                  <a:schemeClr val="accent1">
                    <a:lumMod val="50000"/>
                  </a:schemeClr>
                </a:solidFill>
              </a:rPr>
              <a:t>Types of Leasehold Interests (Tenancies)</a:t>
            </a:r>
          </a:p>
          <a:p>
            <a:pPr marL="342900" indent="-342900">
              <a:lnSpc>
                <a:spcPct val="92000"/>
              </a:lnSpc>
              <a:spcBef>
                <a:spcPct val="20000"/>
              </a:spcBef>
              <a:defRPr/>
            </a:pPr>
            <a:r>
              <a:rPr lang="en-US" sz="2400" b="1" dirty="0">
                <a:solidFill>
                  <a:schemeClr val="accent6"/>
                </a:solidFill>
              </a:rPr>
              <a:t> Tenancy at Sufferance</a:t>
            </a:r>
            <a:endParaRPr lang="en-US" sz="2000" b="1" dirty="0"/>
          </a:p>
          <a:p>
            <a:pPr marL="342900" indent="-342900">
              <a:lnSpc>
                <a:spcPct val="92000"/>
              </a:lnSpc>
              <a:spcBef>
                <a:spcPct val="20000"/>
              </a:spcBef>
              <a:defRPr/>
            </a:pPr>
            <a:r>
              <a:rPr lang="en-US" sz="2000" b="1" dirty="0"/>
              <a:t>		A. Defined</a:t>
            </a:r>
          </a:p>
          <a:p>
            <a:pPr algn="just">
              <a:lnSpc>
                <a:spcPct val="92000"/>
              </a:lnSpc>
              <a:defRPr/>
            </a:pPr>
            <a:endParaRPr lang="en-US" sz="600" b="1" i="1" dirty="0">
              <a:solidFill>
                <a:srgbClr val="002060"/>
              </a:solidFill>
            </a:endParaRPr>
          </a:p>
          <a:p>
            <a:pPr algn="just">
              <a:lnSpc>
                <a:spcPct val="92000"/>
              </a:lnSpc>
              <a:buFont typeface="Arial" pitchFamily="34" charset="0"/>
              <a:buChar char="•"/>
              <a:defRPr/>
            </a:pPr>
            <a:r>
              <a:rPr lang="en-US" sz="1700" b="1" i="1" dirty="0">
                <a:solidFill>
                  <a:srgbClr val="002060"/>
                </a:solidFill>
              </a:rPr>
              <a:t> A tenancy at sufferance (sometimes called occupancy at sufferance) when a tenant wrongfully remains in possession after the expiration of a lawful tenancy (i.e. after the stipulated date for the termination of a tenancy for years, or after the landlord has exercised a power of termination of the lease)</a:t>
            </a:r>
          </a:p>
          <a:p>
            <a:pPr algn="just">
              <a:lnSpc>
                <a:spcPct val="92000"/>
              </a:lnSpc>
              <a:buFont typeface="Arial" pitchFamily="34" charset="0"/>
              <a:buChar char="•"/>
              <a:defRPr/>
            </a:pPr>
            <a:endParaRPr lang="en-US" sz="600" b="1" i="1" dirty="0">
              <a:solidFill>
                <a:srgbClr val="002060"/>
              </a:solidFill>
            </a:endParaRPr>
          </a:p>
          <a:p>
            <a:pPr algn="just">
              <a:lnSpc>
                <a:spcPct val="92000"/>
              </a:lnSpc>
              <a:buFont typeface="Arial" pitchFamily="34" charset="0"/>
              <a:buChar char="•"/>
              <a:defRPr/>
            </a:pPr>
            <a:r>
              <a:rPr lang="en-US" sz="1700" b="1" i="1" dirty="0">
                <a:solidFill>
                  <a:srgbClr val="002060"/>
                </a:solidFill>
              </a:rPr>
              <a:t> Such a tenant is a wrongdoer and is liable for rent.  Moreover, the tenancy at sufferance lasts only until the landlord takes steps to evict the tenant, and no notice is required to end the tenancy.</a:t>
            </a:r>
          </a:p>
          <a:p>
            <a:pPr marL="342900" indent="-342900">
              <a:lnSpc>
                <a:spcPct val="92000"/>
              </a:lnSpc>
              <a:spcBef>
                <a:spcPct val="20000"/>
              </a:spcBef>
              <a:defRPr/>
            </a:pPr>
            <a:r>
              <a:rPr lang="en-US" sz="2000" b="1" dirty="0"/>
              <a:t>		B. The Hold Over Doctrine</a:t>
            </a:r>
          </a:p>
          <a:p>
            <a:pPr algn="just">
              <a:lnSpc>
                <a:spcPct val="92000"/>
              </a:lnSpc>
              <a:defRPr/>
            </a:pPr>
            <a:endParaRPr lang="en-US" sz="600" b="1" i="1" dirty="0">
              <a:solidFill>
                <a:srgbClr val="002060"/>
              </a:solidFill>
            </a:endParaRPr>
          </a:p>
          <a:p>
            <a:pPr algn="just">
              <a:lnSpc>
                <a:spcPct val="92000"/>
              </a:lnSpc>
              <a:buFont typeface="Arial" pitchFamily="34" charset="0"/>
              <a:buChar char="•"/>
              <a:defRPr/>
            </a:pPr>
            <a:r>
              <a:rPr lang="en-US" sz="1700" b="1" i="1" dirty="0">
                <a:solidFill>
                  <a:srgbClr val="002060"/>
                </a:solidFill>
              </a:rPr>
              <a:t> When a tenant continues in possession of the premises after the termination of the lease, the landlord has two choices:</a:t>
            </a:r>
            <a:endParaRPr lang="en-US" sz="500" b="1" i="1" dirty="0">
              <a:solidFill>
                <a:srgbClr val="002060"/>
              </a:solidFill>
            </a:endParaRPr>
          </a:p>
          <a:p>
            <a:pPr algn="just">
              <a:lnSpc>
                <a:spcPct val="92000"/>
              </a:lnSpc>
              <a:buFont typeface="Arial" pitchFamily="34" charset="0"/>
              <a:buChar char="•"/>
              <a:defRPr/>
            </a:pPr>
            <a:endParaRPr lang="en-US" sz="500" b="1" i="1" dirty="0">
              <a:solidFill>
                <a:srgbClr val="002060"/>
              </a:solidFill>
            </a:endParaRPr>
          </a:p>
          <a:p>
            <a:pPr algn="just">
              <a:lnSpc>
                <a:spcPct val="92000"/>
              </a:lnSpc>
              <a:defRPr/>
            </a:pPr>
            <a:r>
              <a:rPr lang="en-US" sz="1700" b="1" i="1" dirty="0">
                <a:solidFill>
                  <a:srgbClr val="002060"/>
                </a:solidFill>
              </a:rPr>
              <a:t>	1. </a:t>
            </a:r>
            <a:r>
              <a:rPr lang="en-US" sz="1700" b="1" i="1" dirty="0">
                <a:solidFill>
                  <a:srgbClr val="C00000"/>
                </a:solidFill>
              </a:rPr>
              <a:t>Eviction</a:t>
            </a:r>
            <a:r>
              <a:rPr lang="en-US" sz="1700" b="1" i="1" dirty="0">
                <a:solidFill>
                  <a:srgbClr val="002060"/>
                </a:solidFill>
              </a:rPr>
              <a:t> - The landlord my treat the tenant as a trespasser and evict them under an unlawful detainer statute; or</a:t>
            </a:r>
          </a:p>
          <a:p>
            <a:pPr algn="just">
              <a:lnSpc>
                <a:spcPct val="92000"/>
              </a:lnSpc>
              <a:defRPr/>
            </a:pPr>
            <a:endParaRPr lang="en-US" sz="500" b="1" i="1" dirty="0">
              <a:solidFill>
                <a:srgbClr val="002060"/>
              </a:solidFill>
            </a:endParaRPr>
          </a:p>
          <a:p>
            <a:pPr algn="just">
              <a:lnSpc>
                <a:spcPct val="92000"/>
              </a:lnSpc>
              <a:defRPr/>
            </a:pPr>
            <a:r>
              <a:rPr lang="en-US" sz="1700" b="1" i="1" dirty="0">
                <a:solidFill>
                  <a:srgbClr val="002060"/>
                </a:solidFill>
              </a:rPr>
              <a:t>	2. </a:t>
            </a:r>
            <a:r>
              <a:rPr lang="en-US" sz="1700" b="1" i="1" dirty="0">
                <a:solidFill>
                  <a:srgbClr val="C00000"/>
                </a:solidFill>
              </a:rPr>
              <a:t>Convert Relationship to a Periodic Tenancy </a:t>
            </a:r>
            <a:r>
              <a:rPr lang="en-US" sz="1700" b="1" i="1" dirty="0">
                <a:solidFill>
                  <a:srgbClr val="002060"/>
                </a:solidFill>
              </a:rPr>
              <a:t>– The landlord may, under his sole discretion,  bind the tenant to a new periodic tenancy.</a:t>
            </a:r>
            <a:endParaRPr lang="en-US" sz="1700" b="1" dirty="0">
              <a:solidFill>
                <a:schemeClr val="accent6">
                  <a:lumMod val="75000"/>
                </a:schemeClr>
              </a:solidFill>
            </a:endParaRPr>
          </a:p>
        </p:txBody>
      </p:sp>
      <p:sp>
        <p:nvSpPr>
          <p:cNvPr id="2" name="Slide Number Placeholder 1"/>
          <p:cNvSpPr>
            <a:spLocks noGrp="1"/>
          </p:cNvSpPr>
          <p:nvPr>
            <p:ph type="sldNum" sz="quarter" idx="12"/>
          </p:nvPr>
        </p:nvSpPr>
        <p:spPr/>
        <p:txBody>
          <a:bodyPr/>
          <a:lstStyle/>
          <a:p>
            <a:pPr>
              <a:defRPr/>
            </a:pPr>
            <a:fld id="{BC633FC0-2E99-4D21-912D-965E140931A7}" type="slidenum">
              <a:rPr lang="en-US" smtClean="0"/>
              <a:pPr>
                <a:defRPr/>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6"/>
          <p:cNvSpPr>
            <a:spLocks noChangeArrowheads="1"/>
          </p:cNvSpPr>
          <p:nvPr/>
        </p:nvSpPr>
        <p:spPr bwMode="auto">
          <a:xfrm>
            <a:off x="304800" y="1066800"/>
            <a:ext cx="85344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85000"/>
              </a:lnSpc>
              <a:spcBef>
                <a:spcPct val="20000"/>
              </a:spcBef>
            </a:pPr>
            <a:r>
              <a:rPr lang="en-US" altLang="en-US" sz="2800" b="1" dirty="0">
                <a:solidFill>
                  <a:srgbClr val="A50021"/>
                </a:solidFill>
              </a:rPr>
              <a:t>Landlord and Tenant Law</a:t>
            </a:r>
          </a:p>
          <a:p>
            <a:pPr eaLnBrk="1" hangingPunct="1">
              <a:lnSpc>
                <a:spcPct val="85000"/>
              </a:lnSpc>
              <a:spcBef>
                <a:spcPct val="20000"/>
              </a:spcBef>
            </a:pPr>
            <a:r>
              <a:rPr lang="en-US" altLang="en-US" sz="2400" b="1" dirty="0">
                <a:solidFill>
                  <a:srgbClr val="A50021"/>
                </a:solidFill>
              </a:rPr>
              <a:t>		</a:t>
            </a:r>
            <a:r>
              <a:rPr lang="en-US" altLang="en-US" sz="2400" b="1" dirty="0">
                <a:solidFill>
                  <a:srgbClr val="3C8C93"/>
                </a:solidFill>
              </a:rPr>
              <a:t>Types of Leasehold Interests (Tenancies)</a:t>
            </a:r>
          </a:p>
          <a:p>
            <a:pPr eaLnBrk="1" hangingPunct="1">
              <a:lnSpc>
                <a:spcPct val="85000"/>
              </a:lnSpc>
              <a:spcBef>
                <a:spcPct val="20000"/>
              </a:spcBef>
            </a:pPr>
            <a:r>
              <a:rPr lang="en-US" altLang="en-US" sz="2400" b="1" dirty="0">
                <a:solidFill>
                  <a:srgbClr val="2D2D8A"/>
                </a:solidFill>
              </a:rPr>
              <a:t> Tenancy at Sufferance</a:t>
            </a:r>
            <a:endParaRPr lang="en-US" altLang="en-US" sz="2000" b="1" dirty="0"/>
          </a:p>
          <a:p>
            <a:pPr eaLnBrk="1" hangingPunct="1">
              <a:lnSpc>
                <a:spcPct val="85000"/>
              </a:lnSpc>
              <a:spcBef>
                <a:spcPct val="20000"/>
              </a:spcBef>
            </a:pPr>
            <a:r>
              <a:rPr lang="en-US" altLang="en-US" sz="2000" b="1" dirty="0"/>
              <a:t>		C. Holding Over</a:t>
            </a:r>
          </a:p>
          <a:p>
            <a:pPr algn="just" eaLnBrk="1" hangingPunct="1">
              <a:lnSpc>
                <a:spcPct val="85000"/>
              </a:lnSpc>
            </a:pPr>
            <a:endParaRPr lang="en-US" altLang="en-US" sz="600" b="1" i="1" dirty="0">
              <a:solidFill>
                <a:srgbClr val="002060"/>
              </a:solidFill>
            </a:endParaRPr>
          </a:p>
          <a:p>
            <a:pPr algn="just" eaLnBrk="1" hangingPunct="1">
              <a:lnSpc>
                <a:spcPct val="85000"/>
              </a:lnSpc>
              <a:buFont typeface="Arial" charset="0"/>
              <a:buChar char="•"/>
            </a:pPr>
            <a:r>
              <a:rPr lang="en-US" altLang="en-US" sz="1600" b="1" i="1" dirty="0">
                <a:solidFill>
                  <a:schemeClr val="accent2"/>
                </a:solidFill>
              </a:rPr>
              <a:t> When a tenant continues in possession of the premises, and the landlord chooses to permit such tenant to hold over, the following applies:</a:t>
            </a:r>
          </a:p>
          <a:p>
            <a:pPr algn="just" eaLnBrk="1" hangingPunct="1">
              <a:lnSpc>
                <a:spcPct val="85000"/>
              </a:lnSpc>
              <a:buFont typeface="Arial" charset="0"/>
              <a:buChar char="•"/>
            </a:pPr>
            <a:endParaRPr lang="en-US" altLang="en-US" sz="600" b="1" i="1" dirty="0">
              <a:solidFill>
                <a:schemeClr val="accent2"/>
              </a:solidFill>
            </a:endParaRPr>
          </a:p>
          <a:p>
            <a:pPr algn="just" eaLnBrk="1" hangingPunct="1">
              <a:lnSpc>
                <a:spcPct val="85000"/>
              </a:lnSpc>
            </a:pPr>
            <a:r>
              <a:rPr lang="en-US" altLang="en-US" dirty="0">
                <a:solidFill>
                  <a:srgbClr val="A50021"/>
                </a:solidFill>
              </a:rPr>
              <a:t>	</a:t>
            </a:r>
            <a:r>
              <a:rPr lang="en-US" altLang="en-US" sz="1600" b="1" i="1" dirty="0">
                <a:solidFill>
                  <a:srgbClr val="A50021"/>
                </a:solidFill>
              </a:rPr>
              <a:t>1) Terms</a:t>
            </a:r>
          </a:p>
          <a:p>
            <a:pPr algn="just" eaLnBrk="1" hangingPunct="1">
              <a:lnSpc>
                <a:spcPct val="85000"/>
              </a:lnSpc>
            </a:pPr>
            <a:endParaRPr lang="en-US" altLang="en-US" sz="600" b="1" i="1" dirty="0">
              <a:solidFill>
                <a:schemeClr val="accent2"/>
              </a:solidFill>
            </a:endParaRPr>
          </a:p>
          <a:p>
            <a:pPr algn="just" eaLnBrk="1" hangingPunct="1">
              <a:lnSpc>
                <a:spcPct val="85000"/>
              </a:lnSpc>
            </a:pPr>
            <a:r>
              <a:rPr lang="en-US" altLang="en-US" sz="1600" b="1" i="1" dirty="0">
                <a:solidFill>
                  <a:schemeClr val="accent2"/>
                </a:solidFill>
              </a:rPr>
              <a:t>	The terms and conditions of the expired tenancy (i.e. the rent covenants. etc.) generally apply to the new tenancy.  In a commercial setting, if the original lease term was for one year or more. a year-to-year tenancy results from holding over, while If such lease term was for less than one year, the period term would determined by the manner in which the rent was due and payable under the prior tenancy. In residential leases, most courts deem the tenant a month-to-month tenant (or a week to week tenant) depending on how often the rent was due on the original lease.</a:t>
            </a:r>
            <a:endParaRPr lang="en-US" altLang="en-US" b="1" i="1" dirty="0">
              <a:solidFill>
                <a:schemeClr val="accent2"/>
              </a:solidFill>
            </a:endParaRPr>
          </a:p>
          <a:p>
            <a:pPr algn="just" eaLnBrk="1" hangingPunct="1">
              <a:lnSpc>
                <a:spcPct val="85000"/>
              </a:lnSpc>
            </a:pPr>
            <a:endParaRPr lang="en-US" altLang="en-US" sz="600" b="1" i="1" dirty="0">
              <a:solidFill>
                <a:schemeClr val="accent2"/>
              </a:solidFill>
            </a:endParaRPr>
          </a:p>
          <a:p>
            <a:pPr algn="just" eaLnBrk="1" hangingPunct="1">
              <a:lnSpc>
                <a:spcPct val="85000"/>
              </a:lnSpc>
            </a:pPr>
            <a:r>
              <a:rPr lang="en-US" altLang="en-US" sz="1600" dirty="0">
                <a:solidFill>
                  <a:srgbClr val="A50021"/>
                </a:solidFill>
              </a:rPr>
              <a:t>	</a:t>
            </a:r>
            <a:r>
              <a:rPr lang="en-US" altLang="en-US" sz="1600" b="1" i="1" dirty="0">
                <a:solidFill>
                  <a:srgbClr val="A50021"/>
                </a:solidFill>
              </a:rPr>
              <a:t>2) Altered Terms</a:t>
            </a:r>
          </a:p>
          <a:p>
            <a:pPr algn="just" eaLnBrk="1" hangingPunct="1">
              <a:lnSpc>
                <a:spcPct val="85000"/>
              </a:lnSpc>
            </a:pPr>
            <a:endParaRPr lang="en-US" altLang="en-US" sz="600" b="1" i="1" dirty="0">
              <a:solidFill>
                <a:schemeClr val="accent2"/>
              </a:solidFill>
            </a:endParaRPr>
          </a:p>
          <a:p>
            <a:pPr algn="just" eaLnBrk="1" hangingPunct="1">
              <a:lnSpc>
                <a:spcPct val="85000"/>
              </a:lnSpc>
            </a:pPr>
            <a:r>
              <a:rPr lang="en-US" altLang="en-US" sz="1600" b="1" i="1" dirty="0">
                <a:solidFill>
                  <a:schemeClr val="accent2"/>
                </a:solidFill>
              </a:rPr>
              <a:t>	If the landlord notifies the tenant before termination of the tenancy that occupancy after the date of termination will be at an increased rent, then the tenant will be held to have acquiesced to the new terms if he does not surrender the premises.  The tenant will be held to the new terms even if he objects to the increased rent, provided that the rent increase is reasonable. </a:t>
            </a:r>
          </a:p>
          <a:p>
            <a:pPr algn="just" eaLnBrk="1" hangingPunct="1">
              <a:lnSpc>
                <a:spcPct val="80000"/>
              </a:lnSpc>
            </a:pPr>
            <a:endParaRPr lang="en-US" altLang="en-US" sz="1600" b="1" i="1" dirty="0">
              <a:solidFill>
                <a:schemeClr val="accent2"/>
              </a:solidFill>
            </a:endParaRPr>
          </a:p>
        </p:txBody>
      </p:sp>
      <p:sp>
        <p:nvSpPr>
          <p:cNvPr id="2" name="Slide Number Placeholder 1"/>
          <p:cNvSpPr>
            <a:spLocks noGrp="1"/>
          </p:cNvSpPr>
          <p:nvPr>
            <p:ph type="sldNum" sz="quarter" idx="12"/>
          </p:nvPr>
        </p:nvSpPr>
        <p:spPr/>
        <p:txBody>
          <a:bodyPr/>
          <a:lstStyle/>
          <a:p>
            <a:pPr>
              <a:defRPr/>
            </a:pPr>
            <a:fld id="{BC633FC0-2E99-4D21-912D-965E140931A7}" type="slidenum">
              <a:rPr lang="en-US" smtClean="0"/>
              <a:pPr>
                <a:defRPr/>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6"/>
          <p:cNvSpPr>
            <a:spLocks noChangeArrowheads="1"/>
          </p:cNvSpPr>
          <p:nvPr/>
        </p:nvSpPr>
        <p:spPr bwMode="auto">
          <a:xfrm>
            <a:off x="381000" y="1066800"/>
            <a:ext cx="8382000"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80000"/>
              </a:lnSpc>
              <a:spcBef>
                <a:spcPct val="20000"/>
              </a:spcBef>
            </a:pPr>
            <a:r>
              <a:rPr lang="en-US" altLang="en-US" sz="2800" b="1" dirty="0">
                <a:solidFill>
                  <a:srgbClr val="A50021"/>
                </a:solidFill>
              </a:rPr>
              <a:t>Landlord and Tenant Law</a:t>
            </a:r>
          </a:p>
          <a:p>
            <a:pPr eaLnBrk="1" hangingPunct="1">
              <a:lnSpc>
                <a:spcPct val="80000"/>
              </a:lnSpc>
              <a:spcBef>
                <a:spcPct val="20000"/>
              </a:spcBef>
            </a:pPr>
            <a:r>
              <a:rPr lang="en-US" altLang="en-US" sz="2400" b="1" dirty="0">
                <a:solidFill>
                  <a:srgbClr val="A50021"/>
                </a:solidFill>
              </a:rPr>
              <a:t>		</a:t>
            </a:r>
            <a:r>
              <a:rPr lang="en-US" altLang="en-US" sz="2400" b="1" dirty="0">
                <a:solidFill>
                  <a:srgbClr val="3C8C93"/>
                </a:solidFill>
              </a:rPr>
              <a:t>Types of Leasehold Interests (Tenancies)</a:t>
            </a:r>
          </a:p>
          <a:p>
            <a:pPr eaLnBrk="1" hangingPunct="1">
              <a:lnSpc>
                <a:spcPct val="80000"/>
              </a:lnSpc>
              <a:spcBef>
                <a:spcPct val="20000"/>
              </a:spcBef>
            </a:pPr>
            <a:r>
              <a:rPr lang="en-US" altLang="en-US" sz="2400" b="1" dirty="0">
                <a:solidFill>
                  <a:srgbClr val="2D2D8A"/>
                </a:solidFill>
              </a:rPr>
              <a:t> Tenancy at Sufferance</a:t>
            </a:r>
            <a:endParaRPr lang="en-US" altLang="en-US" sz="2000" b="1" dirty="0"/>
          </a:p>
          <a:p>
            <a:pPr eaLnBrk="1" hangingPunct="1">
              <a:lnSpc>
                <a:spcPct val="80000"/>
              </a:lnSpc>
              <a:spcBef>
                <a:spcPct val="20000"/>
              </a:spcBef>
            </a:pPr>
            <a:r>
              <a:rPr lang="en-US" altLang="en-US" sz="2000" b="1" dirty="0"/>
              <a:t>		C. Holding Over</a:t>
            </a:r>
          </a:p>
          <a:p>
            <a:pPr algn="just" eaLnBrk="1" hangingPunct="1">
              <a:lnSpc>
                <a:spcPct val="80000"/>
              </a:lnSpc>
            </a:pPr>
            <a:endParaRPr lang="en-US" altLang="en-US" sz="600" b="1" i="1" dirty="0">
              <a:solidFill>
                <a:srgbClr val="002060"/>
              </a:solidFill>
            </a:endParaRPr>
          </a:p>
          <a:p>
            <a:pPr algn="just" eaLnBrk="1" hangingPunct="1">
              <a:lnSpc>
                <a:spcPct val="80000"/>
              </a:lnSpc>
            </a:pPr>
            <a:endParaRPr lang="en-US" altLang="en-US" sz="600" b="1" i="1" dirty="0">
              <a:solidFill>
                <a:srgbClr val="002060"/>
              </a:solidFill>
            </a:endParaRPr>
          </a:p>
          <a:p>
            <a:pPr algn="just" eaLnBrk="1" hangingPunct="1">
              <a:lnSpc>
                <a:spcPct val="80000"/>
              </a:lnSpc>
              <a:buFont typeface="Arial" charset="0"/>
              <a:buChar char="•"/>
            </a:pPr>
            <a:r>
              <a:rPr lang="en-US" altLang="en-US" sz="2000" b="1" i="1" dirty="0">
                <a:solidFill>
                  <a:schemeClr val="accent2"/>
                </a:solidFill>
              </a:rPr>
              <a:t> When a tenant continues in possession of the premises, and the landlord chooses to permit such tenant to hold over, the following also applies:</a:t>
            </a:r>
          </a:p>
          <a:p>
            <a:pPr algn="just" eaLnBrk="1" hangingPunct="1">
              <a:lnSpc>
                <a:spcPct val="80000"/>
              </a:lnSpc>
              <a:buFont typeface="Arial" charset="0"/>
              <a:buChar char="•"/>
            </a:pPr>
            <a:endParaRPr lang="en-US" altLang="en-US" sz="600" b="1" i="1" dirty="0">
              <a:solidFill>
                <a:schemeClr val="accent2"/>
              </a:solidFill>
            </a:endParaRPr>
          </a:p>
          <a:p>
            <a:pPr algn="just" eaLnBrk="1" hangingPunct="1">
              <a:lnSpc>
                <a:spcPct val="80000"/>
              </a:lnSpc>
              <a:buFont typeface="Arial" charset="0"/>
              <a:buChar char="•"/>
            </a:pPr>
            <a:endParaRPr lang="en-US" altLang="en-US" sz="600" b="1" i="1" dirty="0">
              <a:solidFill>
                <a:schemeClr val="accent2"/>
              </a:solidFill>
            </a:endParaRPr>
          </a:p>
          <a:p>
            <a:pPr algn="just" eaLnBrk="1" hangingPunct="1">
              <a:lnSpc>
                <a:spcPct val="80000"/>
              </a:lnSpc>
            </a:pPr>
            <a:r>
              <a:rPr lang="en-US" altLang="en-US" dirty="0">
                <a:solidFill>
                  <a:srgbClr val="A50021"/>
                </a:solidFill>
              </a:rPr>
              <a:t>	</a:t>
            </a:r>
            <a:r>
              <a:rPr lang="en-US" altLang="en-US" sz="1600" b="1" i="1" dirty="0">
                <a:solidFill>
                  <a:srgbClr val="A50021"/>
                </a:solidFill>
              </a:rPr>
              <a:t>3) What does not constitute holding over:</a:t>
            </a:r>
          </a:p>
          <a:p>
            <a:pPr algn="just" eaLnBrk="1" hangingPunct="1">
              <a:lnSpc>
                <a:spcPct val="80000"/>
              </a:lnSpc>
            </a:pPr>
            <a:endParaRPr lang="en-US" altLang="en-US" sz="600" b="1" i="1" dirty="0">
              <a:solidFill>
                <a:schemeClr val="accent2"/>
              </a:solidFill>
            </a:endParaRPr>
          </a:p>
          <a:p>
            <a:pPr algn="just" eaLnBrk="1" hangingPunct="1">
              <a:lnSpc>
                <a:spcPct val="80000"/>
              </a:lnSpc>
            </a:pPr>
            <a:endParaRPr lang="en-US" altLang="en-US" sz="600" b="1" i="1" dirty="0">
              <a:solidFill>
                <a:schemeClr val="accent2"/>
              </a:solidFill>
            </a:endParaRPr>
          </a:p>
          <a:p>
            <a:pPr algn="just" eaLnBrk="1" hangingPunct="1"/>
            <a:r>
              <a:rPr lang="en-US" altLang="en-US" sz="1600" b="1" dirty="0">
                <a:solidFill>
                  <a:schemeClr val="accent2"/>
                </a:solidFill>
              </a:rPr>
              <a:t>	</a:t>
            </a:r>
            <a:r>
              <a:rPr lang="en-US" altLang="en-US" sz="1600" b="1" i="1" dirty="0">
                <a:solidFill>
                  <a:schemeClr val="accent2"/>
                </a:solidFill>
              </a:rPr>
              <a:t>The landlord cannot bind the tenant to a new tenancy under the holdover doctrine if:</a:t>
            </a:r>
          </a:p>
          <a:p>
            <a:pPr algn="just" eaLnBrk="1" hangingPunct="1"/>
            <a:endParaRPr lang="en-US" altLang="en-US" sz="600" b="1" i="1" dirty="0">
              <a:solidFill>
                <a:schemeClr val="accent2"/>
              </a:solidFill>
            </a:endParaRPr>
          </a:p>
          <a:p>
            <a:pPr algn="just" eaLnBrk="1" hangingPunct="1"/>
            <a:r>
              <a:rPr lang="en-US" altLang="en-US" sz="1600" b="1" i="1" dirty="0"/>
              <a:t>(</a:t>
            </a:r>
            <a:r>
              <a:rPr lang="en-US" altLang="en-US" sz="1600" b="1" i="1" dirty="0" err="1"/>
              <a:t>i</a:t>
            </a:r>
            <a:r>
              <a:rPr lang="en-US" altLang="en-US" sz="1600" b="1" i="1" dirty="0"/>
              <a:t>) The tenant remains in possession for only a few hours after termination of the lease or leaves a few articles of personal property on the premises; or</a:t>
            </a:r>
          </a:p>
          <a:p>
            <a:pPr algn="just" eaLnBrk="1" hangingPunct="1"/>
            <a:endParaRPr lang="en-US" altLang="en-US" sz="600" b="1" i="1" dirty="0"/>
          </a:p>
          <a:p>
            <a:pPr algn="just" eaLnBrk="1" hangingPunct="1"/>
            <a:r>
              <a:rPr lang="en-US" altLang="en-US" sz="1600" b="1" i="1" dirty="0"/>
              <a:t>(ii) The delay in vacating the premises is not the tenant's fault (i.e. Because of the immediate onset of an unforeseen severe illness, the striking of a hurricane, </a:t>
            </a:r>
            <a:r>
              <a:rPr lang="en-US" altLang="en-US" sz="1600" b="1" i="1" dirty="0" err="1"/>
              <a:t>ect</a:t>
            </a:r>
            <a:r>
              <a:rPr lang="en-US" altLang="en-US" sz="1600" b="1" i="1" dirty="0"/>
              <a:t>.): or</a:t>
            </a:r>
          </a:p>
          <a:p>
            <a:pPr algn="just" eaLnBrk="1" hangingPunct="1"/>
            <a:endParaRPr lang="en-US" altLang="en-US" sz="600" b="1" i="1" dirty="0"/>
          </a:p>
          <a:p>
            <a:pPr algn="just" eaLnBrk="1" hangingPunct="1"/>
            <a:r>
              <a:rPr lang="en-US" altLang="en-US" sz="1600" b="1" i="1" dirty="0"/>
              <a:t>(iii) The original lease is on seasonal property (i.e. a summer cottage).</a:t>
            </a:r>
            <a:r>
              <a:rPr lang="en-US" altLang="en-US" i="1" dirty="0"/>
              <a:t> </a:t>
            </a:r>
          </a:p>
          <a:p>
            <a:pPr algn="just" eaLnBrk="1" hangingPunct="1">
              <a:lnSpc>
                <a:spcPct val="80000"/>
              </a:lnSpc>
            </a:pPr>
            <a:endParaRPr lang="en-US" altLang="en-US" sz="1600" b="1" i="1" dirty="0">
              <a:solidFill>
                <a:schemeClr val="accent2"/>
              </a:solidFill>
            </a:endParaRPr>
          </a:p>
        </p:txBody>
      </p:sp>
      <p:sp>
        <p:nvSpPr>
          <p:cNvPr id="2" name="Slide Number Placeholder 1"/>
          <p:cNvSpPr>
            <a:spLocks noGrp="1"/>
          </p:cNvSpPr>
          <p:nvPr>
            <p:ph type="sldNum" sz="quarter" idx="12"/>
          </p:nvPr>
        </p:nvSpPr>
        <p:spPr/>
        <p:txBody>
          <a:bodyPr/>
          <a:lstStyle/>
          <a:p>
            <a:pPr>
              <a:defRPr/>
            </a:pPr>
            <a:fld id="{47727EE4-E3A6-478E-BA8E-5189AEC7724D}" type="slidenum">
              <a:rPr lang="en-US" smtClean="0"/>
              <a:pPr>
                <a:defRPr/>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6"/>
          <p:cNvSpPr>
            <a:spLocks noChangeArrowheads="1"/>
          </p:cNvSpPr>
          <p:nvPr/>
        </p:nvSpPr>
        <p:spPr bwMode="auto">
          <a:xfrm>
            <a:off x="381000" y="990600"/>
            <a:ext cx="8382000" cy="579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lnSpc>
                <a:spcPct val="87000"/>
              </a:lnSpc>
              <a:spcBef>
                <a:spcPct val="20000"/>
              </a:spcBef>
            </a:pPr>
            <a:r>
              <a:rPr lang="en-US" altLang="en-US" sz="2800" b="1" dirty="0">
                <a:solidFill>
                  <a:srgbClr val="A50021"/>
                </a:solidFill>
              </a:rPr>
              <a:t>Landlord and Tenant Law</a:t>
            </a:r>
          </a:p>
          <a:p>
            <a:pPr algn="just" eaLnBrk="1" hangingPunct="1">
              <a:lnSpc>
                <a:spcPct val="87000"/>
              </a:lnSpc>
              <a:spcBef>
                <a:spcPct val="20000"/>
              </a:spcBef>
            </a:pPr>
            <a:r>
              <a:rPr lang="en-US" altLang="en-US" sz="2400" b="1" dirty="0">
                <a:solidFill>
                  <a:srgbClr val="A50021"/>
                </a:solidFill>
              </a:rPr>
              <a:t>		</a:t>
            </a:r>
            <a:r>
              <a:rPr lang="en-US" altLang="en-US" sz="2400" b="1" dirty="0">
                <a:solidFill>
                  <a:srgbClr val="3C8C93"/>
                </a:solidFill>
              </a:rPr>
              <a:t>Types of Leasehold Interests (Tenancies)</a:t>
            </a:r>
          </a:p>
          <a:p>
            <a:pPr algn="just" eaLnBrk="1" hangingPunct="1">
              <a:lnSpc>
                <a:spcPct val="87000"/>
              </a:lnSpc>
              <a:spcBef>
                <a:spcPct val="20000"/>
              </a:spcBef>
            </a:pPr>
            <a:r>
              <a:rPr lang="en-US" altLang="en-US" sz="2400" b="1" dirty="0">
                <a:solidFill>
                  <a:srgbClr val="2D2D8A"/>
                </a:solidFill>
              </a:rPr>
              <a:t> Tenancy at Sufferance</a:t>
            </a:r>
            <a:endParaRPr lang="en-US" altLang="en-US" sz="2000" b="1" dirty="0"/>
          </a:p>
          <a:p>
            <a:pPr algn="just" eaLnBrk="1" hangingPunct="1">
              <a:lnSpc>
                <a:spcPct val="87000"/>
              </a:lnSpc>
              <a:spcBef>
                <a:spcPct val="20000"/>
              </a:spcBef>
            </a:pPr>
            <a:r>
              <a:rPr lang="en-US" altLang="en-US" sz="2000" b="1" dirty="0"/>
              <a:t>		C. Holding Over</a:t>
            </a:r>
          </a:p>
          <a:p>
            <a:pPr algn="just" eaLnBrk="1" hangingPunct="1">
              <a:lnSpc>
                <a:spcPct val="87000"/>
              </a:lnSpc>
            </a:pPr>
            <a:endParaRPr lang="en-US" altLang="en-US" sz="600" b="1" i="1" dirty="0">
              <a:solidFill>
                <a:srgbClr val="002060"/>
              </a:solidFill>
            </a:endParaRPr>
          </a:p>
          <a:p>
            <a:pPr algn="just" eaLnBrk="1" hangingPunct="1">
              <a:lnSpc>
                <a:spcPct val="87000"/>
              </a:lnSpc>
              <a:buFont typeface="Arial" charset="0"/>
              <a:buChar char="•"/>
            </a:pPr>
            <a:r>
              <a:rPr lang="en-US" altLang="en-US" sz="1600" b="1" i="1" dirty="0">
                <a:solidFill>
                  <a:schemeClr val="accent2"/>
                </a:solidFill>
              </a:rPr>
              <a:t> When a tenant continues in possession of the premises, and the landlord chooses to permit such tenant to hold over, the following also applies:</a:t>
            </a:r>
          </a:p>
          <a:p>
            <a:pPr algn="just" eaLnBrk="1" hangingPunct="1">
              <a:lnSpc>
                <a:spcPct val="87000"/>
              </a:lnSpc>
              <a:buFont typeface="Arial" charset="0"/>
              <a:buChar char="•"/>
            </a:pPr>
            <a:endParaRPr lang="en-US" altLang="en-US" sz="600" b="1" i="1" dirty="0">
              <a:solidFill>
                <a:schemeClr val="accent2"/>
              </a:solidFill>
            </a:endParaRPr>
          </a:p>
          <a:p>
            <a:pPr algn="just" eaLnBrk="1" hangingPunct="1">
              <a:lnSpc>
                <a:spcPct val="87000"/>
              </a:lnSpc>
              <a:buFont typeface="Arial" charset="0"/>
              <a:buNone/>
            </a:pPr>
            <a:r>
              <a:rPr lang="en-US" altLang="en-US" dirty="0">
                <a:solidFill>
                  <a:srgbClr val="A50021"/>
                </a:solidFill>
              </a:rPr>
              <a:t>		</a:t>
            </a:r>
            <a:r>
              <a:rPr lang="en-US" altLang="en-US" sz="1600" b="1" i="1" dirty="0">
                <a:solidFill>
                  <a:srgbClr val="A50021"/>
                </a:solidFill>
              </a:rPr>
              <a:t>4) Double Rent Jeopardy:</a:t>
            </a:r>
          </a:p>
          <a:p>
            <a:pPr algn="just" eaLnBrk="1" hangingPunct="1">
              <a:lnSpc>
                <a:spcPct val="87000"/>
              </a:lnSpc>
            </a:pPr>
            <a:endParaRPr lang="en-US" altLang="en-US" sz="600" b="1" i="1" dirty="0">
              <a:solidFill>
                <a:schemeClr val="accent2"/>
              </a:solidFill>
            </a:endParaRPr>
          </a:p>
          <a:p>
            <a:pPr algn="just" eaLnBrk="1" hangingPunct="1">
              <a:lnSpc>
                <a:spcPct val="87000"/>
              </a:lnSpc>
            </a:pPr>
            <a:r>
              <a:rPr lang="en-US" altLang="en-US" sz="1600" b="1" i="1" dirty="0">
                <a:solidFill>
                  <a:schemeClr val="accent2"/>
                </a:solidFill>
              </a:rPr>
              <a:t>		If a tenant willfully remains in possession after his term expires and after the landlord makes a written demand for possession, the landlord may collect a double rent penalty for the time the tenant wrongly remains in possession. </a:t>
            </a:r>
          </a:p>
          <a:p>
            <a:pPr algn="just" eaLnBrk="1" hangingPunct="1">
              <a:lnSpc>
                <a:spcPct val="87000"/>
              </a:lnSpc>
            </a:pPr>
            <a:endParaRPr lang="en-US" altLang="en-US" sz="600" b="1" i="1" dirty="0">
              <a:solidFill>
                <a:schemeClr val="accent2"/>
              </a:solidFill>
            </a:endParaRPr>
          </a:p>
          <a:p>
            <a:pPr algn="just" eaLnBrk="1" hangingPunct="1">
              <a:lnSpc>
                <a:spcPct val="87000"/>
              </a:lnSpc>
            </a:pPr>
            <a:r>
              <a:rPr lang="en-US" altLang="en-US" sz="1600" b="1" i="1" dirty="0">
                <a:solidFill>
                  <a:schemeClr val="accent2"/>
                </a:solidFill>
              </a:rPr>
              <a:t>		</a:t>
            </a:r>
            <a:r>
              <a:rPr lang="en-US" altLang="en-US" sz="1600" b="1" i="1" dirty="0">
                <a:solidFill>
                  <a:srgbClr val="A50021"/>
                </a:solidFill>
              </a:rPr>
              <a:t>5) Forcible Entry Statutes</a:t>
            </a:r>
          </a:p>
          <a:p>
            <a:pPr algn="just" eaLnBrk="1" hangingPunct="1">
              <a:lnSpc>
                <a:spcPct val="87000"/>
              </a:lnSpc>
            </a:pPr>
            <a:endParaRPr lang="en-US" altLang="en-US" sz="600" b="1" i="1" dirty="0">
              <a:solidFill>
                <a:srgbClr val="A50021"/>
              </a:solidFill>
            </a:endParaRPr>
          </a:p>
          <a:p>
            <a:pPr algn="just" eaLnBrk="1" hangingPunct="1">
              <a:lnSpc>
                <a:spcPct val="87000"/>
              </a:lnSpc>
            </a:pPr>
            <a:r>
              <a:rPr lang="en-US" altLang="en-US" sz="1600" b="1" i="1" dirty="0">
                <a:solidFill>
                  <a:schemeClr val="accent2"/>
                </a:solidFill>
              </a:rPr>
              <a:t>		Most states by statute prohibit forcible entry (i.e., entry against the will of the possessor).  Under such statutes. a landlord must not use force or self-help lo remove the holdover tenant.   Some courts have also barred the landlord from using even more subtle methods of regaining possession. (i.e., changing the locks and locking out the tenant).  As a result, state statutes provide the landlord with the remedy to evict the tenant who has remained in possession after the lease has terminated.  The sole issue then is who has the legal right to possession.  Eviction is different than a dispute in title which is an action to eject the person who wrongly claims title as a trespasser.</a:t>
            </a:r>
          </a:p>
          <a:p>
            <a:pPr eaLnBrk="1" hangingPunct="1"/>
            <a:endParaRPr lang="en-US" altLang="en-US" sz="1600" b="1" i="1" dirty="0">
              <a:solidFill>
                <a:schemeClr val="accent2"/>
              </a:solidFill>
            </a:endParaRPr>
          </a:p>
          <a:p>
            <a:pPr algn="just" eaLnBrk="1" hangingPunct="1">
              <a:lnSpc>
                <a:spcPct val="80000"/>
              </a:lnSpc>
            </a:pPr>
            <a:endParaRPr lang="en-US" altLang="en-US" sz="1600" b="1" i="1" dirty="0">
              <a:solidFill>
                <a:schemeClr val="accent2"/>
              </a:solidFill>
            </a:endParaRPr>
          </a:p>
        </p:txBody>
      </p:sp>
      <p:sp>
        <p:nvSpPr>
          <p:cNvPr id="2" name="Slide Number Placeholder 1"/>
          <p:cNvSpPr>
            <a:spLocks noGrp="1"/>
          </p:cNvSpPr>
          <p:nvPr>
            <p:ph type="sldNum" sz="quarter" idx="12"/>
          </p:nvPr>
        </p:nvSpPr>
        <p:spPr/>
        <p:txBody>
          <a:bodyPr/>
          <a:lstStyle/>
          <a:p>
            <a:pPr>
              <a:defRPr/>
            </a:pPr>
            <a:fld id="{47727EE4-E3A6-478E-BA8E-5189AEC7724D}" type="slidenum">
              <a:rPr lang="en-US" smtClean="0"/>
              <a:pPr>
                <a:defRPr/>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6"/>
          <p:cNvSpPr>
            <a:spLocks noChangeArrowheads="1"/>
          </p:cNvSpPr>
          <p:nvPr/>
        </p:nvSpPr>
        <p:spPr bwMode="auto">
          <a:xfrm>
            <a:off x="227351" y="1066800"/>
            <a:ext cx="8611849"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lnSpc>
                <a:spcPct val="77000"/>
              </a:lnSpc>
              <a:spcBef>
                <a:spcPct val="20000"/>
              </a:spcBef>
            </a:pPr>
            <a:r>
              <a:rPr lang="en-US" altLang="en-US" sz="2800" b="1" dirty="0">
                <a:solidFill>
                  <a:srgbClr val="A50021"/>
                </a:solidFill>
              </a:rPr>
              <a:t>Landlord and Tenant Law</a:t>
            </a:r>
          </a:p>
          <a:p>
            <a:pPr algn="just" eaLnBrk="1" hangingPunct="1">
              <a:lnSpc>
                <a:spcPct val="77000"/>
              </a:lnSpc>
              <a:spcBef>
                <a:spcPct val="20000"/>
              </a:spcBef>
            </a:pPr>
            <a:r>
              <a:rPr lang="en-US" altLang="en-US" sz="2400" b="1" dirty="0">
                <a:solidFill>
                  <a:srgbClr val="A50021"/>
                </a:solidFill>
              </a:rPr>
              <a:t>		</a:t>
            </a:r>
            <a:r>
              <a:rPr lang="en-US" altLang="en-US" sz="2400" b="1" dirty="0">
                <a:solidFill>
                  <a:srgbClr val="3C8C93"/>
                </a:solidFill>
              </a:rPr>
              <a:t>Leases</a:t>
            </a:r>
          </a:p>
          <a:p>
            <a:pPr eaLnBrk="1" hangingPunct="1">
              <a:lnSpc>
                <a:spcPct val="77000"/>
              </a:lnSpc>
            </a:pPr>
            <a:endParaRPr lang="en-US" altLang="en-US" sz="1000" b="1" dirty="0">
              <a:solidFill>
                <a:srgbClr val="2D2D8A"/>
              </a:solidFill>
            </a:endParaRPr>
          </a:p>
          <a:p>
            <a:pPr algn="just" eaLnBrk="1" hangingPunct="1">
              <a:lnSpc>
                <a:spcPct val="77000"/>
              </a:lnSpc>
              <a:spcBef>
                <a:spcPct val="20000"/>
              </a:spcBef>
              <a:buFontTx/>
              <a:buChar char="•"/>
            </a:pPr>
            <a:r>
              <a:rPr lang="en-US" altLang="en-US" sz="1600" b="1" i="1" dirty="0"/>
              <a:t>Lease Defined:</a:t>
            </a:r>
            <a:r>
              <a:rPr lang="en-US" altLang="en-US" sz="1600" b="1" i="1" dirty="0">
                <a:solidFill>
                  <a:schemeClr val="accent2"/>
                </a:solidFill>
              </a:rPr>
              <a:t> A lease is </a:t>
            </a:r>
            <a:r>
              <a:rPr lang="en-US" altLang="en-US" sz="1600" b="1" i="1" dirty="0">
                <a:solidFill>
                  <a:srgbClr val="A50021"/>
                </a:solidFill>
              </a:rPr>
              <a:t>a contract containing the promises </a:t>
            </a:r>
            <a:r>
              <a:rPr lang="en-US" altLang="en-US" sz="1600" b="1" i="1" dirty="0"/>
              <a:t>(called covenants)</a:t>
            </a:r>
            <a:r>
              <a:rPr lang="en-US" altLang="en-US" sz="1600" b="1" i="1" dirty="0">
                <a:solidFill>
                  <a:srgbClr val="A50021"/>
                </a:solidFill>
              </a:rPr>
              <a:t> of the parties with respect to the leased premises.</a:t>
            </a:r>
            <a:r>
              <a:rPr lang="en-US" altLang="en-US" sz="1600" b="1" i="1" dirty="0">
                <a:solidFill>
                  <a:schemeClr val="accent2"/>
                </a:solidFill>
              </a:rPr>
              <a:t> As such, it governs the relationship between the landlord and the tenant during the term of the lease. </a:t>
            </a:r>
          </a:p>
          <a:p>
            <a:pPr algn="just" eaLnBrk="1" hangingPunct="1">
              <a:lnSpc>
                <a:spcPct val="77000"/>
              </a:lnSpc>
              <a:buFont typeface="Arial" charset="0"/>
              <a:buChar char="•"/>
            </a:pPr>
            <a:endParaRPr lang="en-US" altLang="en-US" sz="1600" b="1" i="1" dirty="0">
              <a:solidFill>
                <a:schemeClr val="accent2"/>
              </a:solidFill>
            </a:endParaRPr>
          </a:p>
          <a:p>
            <a:pPr algn="just" eaLnBrk="1" hangingPunct="1">
              <a:lnSpc>
                <a:spcPct val="77000"/>
              </a:lnSpc>
              <a:buFont typeface="Arial" charset="0"/>
              <a:buChar char="•"/>
            </a:pPr>
            <a:r>
              <a:rPr lang="en-US" altLang="en-US" sz="1600" b="1" i="1" dirty="0"/>
              <a:t>Covenants Independent:</a:t>
            </a:r>
            <a:r>
              <a:rPr lang="en-US" altLang="en-US" sz="1600" b="1" i="1" dirty="0">
                <a:solidFill>
                  <a:schemeClr val="accent2"/>
                </a:solidFill>
              </a:rPr>
              <a:t> In general, covenants in a lease (the promises made in such contract) are independent of each other (i.e., one party’s performance of his promise does not depend on the other party's performance of his promise). Thus. if one party breaches a covenant the other party can recover damages, but must still perform his promises and cannot simply terminate the landlord-tenant relationship (absent a provision in the lease to the contrary). </a:t>
            </a:r>
          </a:p>
          <a:p>
            <a:pPr algn="just" eaLnBrk="1" hangingPunct="1">
              <a:lnSpc>
                <a:spcPct val="77000"/>
              </a:lnSpc>
              <a:buFont typeface="Arial" charset="0"/>
              <a:buChar char="•"/>
            </a:pPr>
            <a:endParaRPr lang="en-US" altLang="en-US" sz="1600" b="1" i="1" dirty="0">
              <a:solidFill>
                <a:schemeClr val="accent2"/>
              </a:solidFill>
            </a:endParaRPr>
          </a:p>
          <a:p>
            <a:pPr algn="just" eaLnBrk="1" hangingPunct="1">
              <a:lnSpc>
                <a:spcPct val="77000"/>
              </a:lnSpc>
              <a:buFont typeface="Arial" charset="0"/>
              <a:buChar char="•"/>
            </a:pPr>
            <a:r>
              <a:rPr lang="en-US" altLang="en-US" sz="1600" b="1" i="1" dirty="0"/>
              <a:t>Example: Landlord leases an office space to Tenant for five years.  Tenant covenants to pay $750 per month. and Landlord covenants to paint the office once each year.  At the beginning of the second year, the landlord refuses to paint the office.  As a result, Tenant may recover damages from Landlord (the decrease in fair market value of the rent or the cost of the painting) but can not terminate the lease or refuse to pay his rent because of the landlord’s breach. </a:t>
            </a:r>
          </a:p>
          <a:p>
            <a:pPr algn="just" eaLnBrk="1" hangingPunct="1">
              <a:lnSpc>
                <a:spcPct val="77000"/>
              </a:lnSpc>
              <a:buFont typeface="Arial" charset="0"/>
              <a:buChar char="•"/>
            </a:pPr>
            <a:endParaRPr lang="en-US" altLang="en-US" sz="1600" b="1" i="1" dirty="0"/>
          </a:p>
          <a:p>
            <a:pPr algn="just" eaLnBrk="1" hangingPunct="1">
              <a:lnSpc>
                <a:spcPct val="77000"/>
              </a:lnSpc>
              <a:buFont typeface="Arial" charset="0"/>
              <a:buChar char="•"/>
            </a:pPr>
            <a:r>
              <a:rPr lang="en-US" altLang="en-US" sz="1600" b="1" i="1" dirty="0"/>
              <a:t>Exceptions to Independent Covenants:</a:t>
            </a:r>
            <a:r>
              <a:rPr lang="en-US" altLang="en-US" sz="1600" b="1" i="1" dirty="0">
                <a:solidFill>
                  <a:schemeClr val="accent2"/>
                </a:solidFill>
              </a:rPr>
              <a:t> It should be noted that the doctrines of actual and constructive eviction and the implied warranty of habitability are exceptions to this general rule of independence of covenants (as is an agreement within the lease to the contrary).  An exception also exists for the landlord for non payment of rent, which will allow the landlord to terminate the lease if he does not get paid.</a:t>
            </a:r>
          </a:p>
          <a:p>
            <a:pPr algn="just" eaLnBrk="1" hangingPunct="1">
              <a:lnSpc>
                <a:spcPct val="80000"/>
              </a:lnSpc>
            </a:pPr>
            <a:endParaRPr lang="en-US" altLang="en-US" sz="1600" b="1" i="1" dirty="0">
              <a:solidFill>
                <a:schemeClr val="accent2"/>
              </a:solidFill>
            </a:endParaRPr>
          </a:p>
        </p:txBody>
      </p:sp>
      <p:sp>
        <p:nvSpPr>
          <p:cNvPr id="2" name="Slide Number Placeholder 1"/>
          <p:cNvSpPr>
            <a:spLocks noGrp="1"/>
          </p:cNvSpPr>
          <p:nvPr>
            <p:ph type="sldNum" sz="quarter" idx="12"/>
          </p:nvPr>
        </p:nvSpPr>
        <p:spPr/>
        <p:txBody>
          <a:bodyPr/>
          <a:lstStyle/>
          <a:p>
            <a:pPr>
              <a:defRPr/>
            </a:pPr>
            <a:fld id="{47727EE4-E3A6-478E-BA8E-5189AEC7724D}" type="slidenum">
              <a:rPr lang="en-US" smtClean="0"/>
              <a:pPr>
                <a:defRPr/>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8" name="Picture 3"/>
          <p:cNvPicPr>
            <a:picLocks noChangeAspect="1" noChangeArrowheads="1"/>
          </p:cNvPicPr>
          <p:nvPr/>
        </p:nvPicPr>
        <p:blipFill>
          <a:blip r:embed="rId2" cstate="print"/>
          <a:srcRect/>
          <a:stretch>
            <a:fillRect/>
          </a:stretch>
        </p:blipFill>
        <p:spPr bwMode="auto">
          <a:xfrm>
            <a:off x="381000" y="914400"/>
            <a:ext cx="8458200" cy="5715000"/>
          </a:xfrm>
          <a:prstGeom prst="rect">
            <a:avLst/>
          </a:prstGeom>
          <a:noFill/>
          <a:ln w="9525">
            <a:noFill/>
            <a:miter lim="800000"/>
            <a:headEnd/>
            <a:tailEnd/>
          </a:ln>
        </p:spPr>
      </p:pic>
      <p:sp>
        <p:nvSpPr>
          <p:cNvPr id="9" name="TextBox 8"/>
          <p:cNvSpPr txBox="1"/>
          <p:nvPr/>
        </p:nvSpPr>
        <p:spPr>
          <a:xfrm>
            <a:off x="762719" y="1447800"/>
            <a:ext cx="7694762" cy="4768357"/>
          </a:xfrm>
          <a:prstGeom prst="rect">
            <a:avLst/>
          </a:prstGeom>
          <a:solidFill>
            <a:schemeClr val="accent3"/>
          </a:solidFill>
        </p:spPr>
        <p:txBody>
          <a:bodyPr wrap="square">
            <a:spAutoFit/>
          </a:bodyPr>
          <a:lstStyle/>
          <a:p>
            <a:pPr>
              <a:lnSpc>
                <a:spcPct val="110000"/>
              </a:lnSpc>
              <a:defRPr/>
            </a:pPr>
            <a:r>
              <a:rPr lang="en-US" sz="3600" b="1" dirty="0"/>
              <a:t>Last Time We Spoke About:</a:t>
            </a:r>
          </a:p>
          <a:p>
            <a:pPr>
              <a:lnSpc>
                <a:spcPct val="110000"/>
              </a:lnSpc>
              <a:defRPr/>
            </a:pPr>
            <a:r>
              <a:rPr lang="en-US" sz="2800" b="1" dirty="0">
                <a:solidFill>
                  <a:srgbClr val="006600"/>
                </a:solidFill>
              </a:rPr>
              <a:t>Real Property - Rights in Land</a:t>
            </a:r>
          </a:p>
          <a:p>
            <a:pPr>
              <a:lnSpc>
                <a:spcPct val="110000"/>
              </a:lnSpc>
              <a:buFont typeface="Arial" pitchFamily="34" charset="0"/>
              <a:buChar char="•"/>
              <a:defRPr/>
            </a:pPr>
            <a:r>
              <a:rPr lang="en-US" sz="2800" b="1" dirty="0">
                <a:solidFill>
                  <a:srgbClr val="002060"/>
                </a:solidFill>
              </a:rPr>
              <a:t> Title Security</a:t>
            </a:r>
          </a:p>
          <a:p>
            <a:pPr algn="just">
              <a:lnSpc>
                <a:spcPct val="110000"/>
              </a:lnSpc>
              <a:defRPr/>
            </a:pPr>
            <a:r>
              <a:rPr lang="en-US" sz="1600" b="1" i="1" dirty="0">
                <a:solidFill>
                  <a:srgbClr val="C00000"/>
                </a:solidFill>
              </a:rPr>
              <a:t>    Part One: The Value of Title Searches</a:t>
            </a:r>
          </a:p>
          <a:p>
            <a:pPr algn="just">
              <a:lnSpc>
                <a:spcPct val="110000"/>
              </a:lnSpc>
              <a:defRPr/>
            </a:pPr>
            <a:endParaRPr lang="en-US" sz="500" b="1" i="1" dirty="0">
              <a:solidFill>
                <a:srgbClr val="C00000"/>
              </a:solidFill>
            </a:endParaRPr>
          </a:p>
          <a:p>
            <a:pPr>
              <a:lnSpc>
                <a:spcPct val="110000"/>
              </a:lnSpc>
              <a:buFont typeface="Arial" pitchFamily="34" charset="0"/>
              <a:buChar char="•"/>
              <a:defRPr/>
            </a:pPr>
            <a:r>
              <a:rPr lang="en-US" sz="2800" b="1" dirty="0">
                <a:solidFill>
                  <a:srgbClr val="002060"/>
                </a:solidFill>
              </a:rPr>
              <a:t> Interference With Property Rights</a:t>
            </a:r>
          </a:p>
          <a:p>
            <a:pPr algn="just">
              <a:lnSpc>
                <a:spcPct val="110000"/>
              </a:lnSpc>
              <a:defRPr/>
            </a:pPr>
            <a:r>
              <a:rPr lang="en-US" sz="1600" b="1" i="1" dirty="0">
                <a:solidFill>
                  <a:srgbClr val="C00000"/>
                </a:solidFill>
              </a:rPr>
              <a:t>    Part Two: Nuisance, Trespass and Ejectment</a:t>
            </a:r>
          </a:p>
          <a:p>
            <a:pPr algn="just">
              <a:lnSpc>
                <a:spcPct val="110000"/>
              </a:lnSpc>
              <a:defRPr/>
            </a:pPr>
            <a:endParaRPr lang="en-US" sz="500" b="1" i="1" dirty="0">
              <a:solidFill>
                <a:srgbClr val="C00000"/>
              </a:solidFill>
            </a:endParaRPr>
          </a:p>
          <a:p>
            <a:pPr>
              <a:lnSpc>
                <a:spcPct val="110000"/>
              </a:lnSpc>
              <a:buFont typeface="Arial" pitchFamily="34" charset="0"/>
              <a:buChar char="•"/>
              <a:defRPr/>
            </a:pPr>
            <a:r>
              <a:rPr lang="en-US" sz="2800" b="1" dirty="0">
                <a:solidFill>
                  <a:srgbClr val="002060"/>
                </a:solidFill>
              </a:rPr>
              <a:t> Land Use</a:t>
            </a:r>
          </a:p>
          <a:p>
            <a:pPr algn="just">
              <a:lnSpc>
                <a:spcPct val="110000"/>
              </a:lnSpc>
              <a:defRPr/>
            </a:pPr>
            <a:r>
              <a:rPr lang="en-US" sz="1600" b="1" i="1" dirty="0">
                <a:solidFill>
                  <a:srgbClr val="C00000"/>
                </a:solidFill>
              </a:rPr>
              <a:t>    Part Three: Definitions / Zoning / Planning / Eminent Domain and Takings </a:t>
            </a:r>
          </a:p>
          <a:p>
            <a:pPr>
              <a:lnSpc>
                <a:spcPct val="110000"/>
              </a:lnSpc>
              <a:buFont typeface="Arial" pitchFamily="34" charset="0"/>
              <a:buChar char="•"/>
              <a:defRPr/>
            </a:pPr>
            <a:endParaRPr lang="en-US" sz="600" b="1" i="1" dirty="0">
              <a:solidFill>
                <a:srgbClr val="C00000"/>
              </a:solidFill>
            </a:endParaRPr>
          </a:p>
          <a:p>
            <a:pPr>
              <a:lnSpc>
                <a:spcPct val="110000"/>
              </a:lnSpc>
              <a:buFont typeface="Arial" pitchFamily="34" charset="0"/>
              <a:buChar char="•"/>
              <a:defRPr/>
            </a:pPr>
            <a:r>
              <a:rPr lang="en-US" sz="2600" b="1" dirty="0">
                <a:solidFill>
                  <a:srgbClr val="002060"/>
                </a:solidFill>
              </a:rPr>
              <a:t> </a:t>
            </a:r>
            <a:r>
              <a:rPr lang="en-US" sz="2400" b="1" dirty="0">
                <a:solidFill>
                  <a:srgbClr val="002060"/>
                </a:solidFill>
              </a:rPr>
              <a:t>Class Case: </a:t>
            </a:r>
            <a:r>
              <a:rPr lang="en-US" sz="2400" b="1" dirty="0" err="1">
                <a:solidFill>
                  <a:srgbClr val="002060"/>
                </a:solidFill>
              </a:rPr>
              <a:t>Kelo</a:t>
            </a:r>
            <a:r>
              <a:rPr lang="en-US" sz="2400" b="1" dirty="0">
                <a:solidFill>
                  <a:srgbClr val="002060"/>
                </a:solidFill>
              </a:rPr>
              <a:t> v. City of New London</a:t>
            </a:r>
          </a:p>
          <a:p>
            <a:pPr algn="ctr">
              <a:lnSpc>
                <a:spcPct val="110000"/>
              </a:lnSpc>
              <a:defRPr/>
            </a:pPr>
            <a:r>
              <a:rPr lang="en-US" sz="2400" b="1" i="1" dirty="0">
                <a:solidFill>
                  <a:srgbClr val="C00000"/>
                </a:solidFill>
              </a:rPr>
              <a:t>     </a:t>
            </a:r>
            <a:r>
              <a:rPr lang="en-US" b="1" i="1" dirty="0">
                <a:solidFill>
                  <a:srgbClr val="C00000"/>
                </a:solidFill>
              </a:rPr>
              <a:t>Economic Development v. Property Rights</a:t>
            </a:r>
          </a:p>
          <a:p>
            <a:pPr algn="ctr">
              <a:lnSpc>
                <a:spcPct val="87000"/>
              </a:lnSpc>
              <a:defRPr/>
            </a:pPr>
            <a:endParaRPr lang="en-US" b="1" dirty="0">
              <a:solidFill>
                <a:srgbClr val="C00000"/>
              </a:solidFill>
            </a:endParaRPr>
          </a:p>
        </p:txBody>
      </p:sp>
    </p:spTree>
    <p:extLst>
      <p:ext uri="{BB962C8B-B14F-4D97-AF65-F5344CB8AC3E}">
        <p14:creationId xmlns:p14="http://schemas.microsoft.com/office/powerpoint/2010/main" val="27641200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6"/>
          <p:cNvSpPr>
            <a:spLocks noChangeArrowheads="1"/>
          </p:cNvSpPr>
          <p:nvPr/>
        </p:nvSpPr>
        <p:spPr bwMode="auto">
          <a:xfrm>
            <a:off x="381000" y="1066800"/>
            <a:ext cx="83820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charset="0"/>
              </a:defRPr>
            </a:lvl1pPr>
            <a:lvl2pPr marL="800100" indent="-342900" eaLnBrk="0" hangingPunct="0">
              <a:defRPr>
                <a:solidFill>
                  <a:schemeClr val="tx1"/>
                </a:solidFill>
                <a:latin typeface="Arial" charset="0"/>
              </a:defRPr>
            </a:lvl2pPr>
            <a:lvl3pPr marL="1257300" indent="-3429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lnSpc>
                <a:spcPct val="83000"/>
              </a:lnSpc>
              <a:spcBef>
                <a:spcPts val="0"/>
              </a:spcBef>
            </a:pPr>
            <a:r>
              <a:rPr lang="en-US" altLang="en-US" sz="2800" b="1" dirty="0">
                <a:solidFill>
                  <a:srgbClr val="A50021"/>
                </a:solidFill>
              </a:rPr>
              <a:t>Landlord and Tenant Law</a:t>
            </a:r>
          </a:p>
          <a:p>
            <a:pPr algn="just" eaLnBrk="1" hangingPunct="1">
              <a:lnSpc>
                <a:spcPct val="83000"/>
              </a:lnSpc>
              <a:spcBef>
                <a:spcPts val="0"/>
              </a:spcBef>
            </a:pPr>
            <a:r>
              <a:rPr lang="en-US" altLang="en-US" sz="2400" b="1" dirty="0">
                <a:solidFill>
                  <a:srgbClr val="A50021"/>
                </a:solidFill>
              </a:rPr>
              <a:t>		</a:t>
            </a:r>
            <a:r>
              <a:rPr lang="en-US" altLang="en-US" sz="2400" b="1" dirty="0">
                <a:solidFill>
                  <a:srgbClr val="3C8C93"/>
                </a:solidFill>
              </a:rPr>
              <a:t>Tenant and Landlord Duties and Remedies</a:t>
            </a:r>
          </a:p>
          <a:p>
            <a:pPr eaLnBrk="1" hangingPunct="1">
              <a:lnSpc>
                <a:spcPct val="83000"/>
              </a:lnSpc>
              <a:spcBef>
                <a:spcPts val="0"/>
              </a:spcBef>
            </a:pPr>
            <a:endParaRPr lang="en-US" altLang="en-US" sz="1000" b="1" dirty="0">
              <a:solidFill>
                <a:srgbClr val="2D2D8A"/>
              </a:solidFill>
            </a:endParaRPr>
          </a:p>
          <a:p>
            <a:pPr algn="just" eaLnBrk="1" hangingPunct="1">
              <a:lnSpc>
                <a:spcPct val="83000"/>
              </a:lnSpc>
              <a:spcBef>
                <a:spcPts val="0"/>
              </a:spcBef>
              <a:buFontTx/>
              <a:buChar char="•"/>
            </a:pPr>
            <a:r>
              <a:rPr lang="en-US" altLang="en-US" b="1" i="1" dirty="0"/>
              <a:t>Tenant:</a:t>
            </a:r>
          </a:p>
          <a:p>
            <a:pPr algn="just" eaLnBrk="1" hangingPunct="1">
              <a:lnSpc>
                <a:spcPct val="83000"/>
              </a:lnSpc>
              <a:spcBef>
                <a:spcPts val="0"/>
              </a:spcBef>
              <a:buFontTx/>
              <a:buChar char="•"/>
            </a:pPr>
            <a:endParaRPr lang="en-US" altLang="en-US" sz="600" b="1" i="1" dirty="0">
              <a:solidFill>
                <a:schemeClr val="accent2"/>
              </a:solidFill>
            </a:endParaRPr>
          </a:p>
          <a:p>
            <a:pPr lvl="1" algn="just" eaLnBrk="1" hangingPunct="1">
              <a:lnSpc>
                <a:spcPct val="83000"/>
              </a:lnSpc>
              <a:spcBef>
                <a:spcPts val="0"/>
              </a:spcBef>
              <a:buFontTx/>
              <a:buChar char="•"/>
            </a:pPr>
            <a:r>
              <a:rPr lang="en-US" altLang="en-US" b="1" i="1" dirty="0">
                <a:solidFill>
                  <a:schemeClr val="accent2"/>
                </a:solidFill>
              </a:rPr>
              <a:t>Tenant’s Duty to Repair (Doctrine of Waste)</a:t>
            </a:r>
            <a:endParaRPr lang="en-US" altLang="en-US" b="1" i="1" dirty="0">
              <a:solidFill>
                <a:srgbClr val="C00000"/>
              </a:solidFill>
            </a:endParaRPr>
          </a:p>
          <a:p>
            <a:pPr lvl="2" algn="just" eaLnBrk="1" hangingPunct="1">
              <a:lnSpc>
                <a:spcPct val="83000"/>
              </a:lnSpc>
              <a:spcBef>
                <a:spcPts val="0"/>
              </a:spcBef>
              <a:buFontTx/>
              <a:buAutoNum type="alphaLcPeriod"/>
            </a:pPr>
            <a:r>
              <a:rPr lang="en-US" altLang="en-US" b="1" i="1" dirty="0">
                <a:solidFill>
                  <a:srgbClr val="C00000"/>
                </a:solidFill>
              </a:rPr>
              <a:t>Types of Waste</a:t>
            </a:r>
          </a:p>
          <a:p>
            <a:pPr lvl="2" algn="just" eaLnBrk="1" hangingPunct="1">
              <a:lnSpc>
                <a:spcPct val="83000"/>
              </a:lnSpc>
              <a:spcBef>
                <a:spcPts val="0"/>
              </a:spcBef>
            </a:pPr>
            <a:r>
              <a:rPr lang="en-US" altLang="en-US" b="1" i="1" dirty="0"/>
              <a:t>	- Voluntary / Affirmative</a:t>
            </a:r>
          </a:p>
          <a:p>
            <a:pPr lvl="2" algn="just" eaLnBrk="1" hangingPunct="1">
              <a:lnSpc>
                <a:spcPct val="83000"/>
              </a:lnSpc>
              <a:spcBef>
                <a:spcPts val="0"/>
              </a:spcBef>
            </a:pPr>
            <a:r>
              <a:rPr lang="en-US" altLang="en-US" b="1" i="1" dirty="0"/>
              <a:t>	- Permissive</a:t>
            </a:r>
          </a:p>
          <a:p>
            <a:pPr lvl="2" algn="just" eaLnBrk="1" hangingPunct="1">
              <a:lnSpc>
                <a:spcPct val="83000"/>
              </a:lnSpc>
              <a:spcBef>
                <a:spcPts val="0"/>
              </a:spcBef>
            </a:pPr>
            <a:r>
              <a:rPr lang="en-US" altLang="en-US" b="1" i="1" dirty="0"/>
              <a:t>	- Ameliorative</a:t>
            </a:r>
          </a:p>
          <a:p>
            <a:pPr lvl="2" algn="just" eaLnBrk="1" hangingPunct="1">
              <a:lnSpc>
                <a:spcPct val="83000"/>
              </a:lnSpc>
              <a:spcBef>
                <a:spcPts val="0"/>
              </a:spcBef>
            </a:pPr>
            <a:r>
              <a:rPr lang="en-US" altLang="en-US" b="1" i="1" dirty="0">
                <a:solidFill>
                  <a:srgbClr val="C00000"/>
                </a:solidFill>
              </a:rPr>
              <a:t>b. Destruction of Premises without fault</a:t>
            </a:r>
          </a:p>
          <a:p>
            <a:pPr lvl="2" algn="just" eaLnBrk="1" hangingPunct="1">
              <a:lnSpc>
                <a:spcPct val="83000"/>
              </a:lnSpc>
              <a:spcBef>
                <a:spcPts val="0"/>
              </a:spcBef>
            </a:pPr>
            <a:r>
              <a:rPr lang="en-US" altLang="en-US" b="1" i="1" dirty="0">
                <a:solidFill>
                  <a:srgbClr val="C00000"/>
                </a:solidFill>
              </a:rPr>
              <a:t>c. Tenant’s Covenants to Repair</a:t>
            </a:r>
          </a:p>
          <a:p>
            <a:pPr lvl="1" algn="just" eaLnBrk="1" hangingPunct="1">
              <a:lnSpc>
                <a:spcPct val="83000"/>
              </a:lnSpc>
              <a:spcBef>
                <a:spcPts val="0"/>
              </a:spcBef>
              <a:buFontTx/>
              <a:buChar char="•"/>
            </a:pPr>
            <a:r>
              <a:rPr lang="en-US" altLang="en-US" b="1" i="1" dirty="0">
                <a:solidFill>
                  <a:schemeClr val="accent2"/>
                </a:solidFill>
              </a:rPr>
              <a:t>Tenant’s Duty not to Use Premises for Illegal Purposes</a:t>
            </a:r>
          </a:p>
          <a:p>
            <a:pPr lvl="1" algn="just" eaLnBrk="1" hangingPunct="1">
              <a:lnSpc>
                <a:spcPct val="83000"/>
              </a:lnSpc>
              <a:spcBef>
                <a:spcPts val="0"/>
              </a:spcBef>
              <a:buFontTx/>
              <a:buChar char="•"/>
            </a:pPr>
            <a:r>
              <a:rPr lang="en-US" altLang="en-US" b="1" i="1" dirty="0">
                <a:solidFill>
                  <a:schemeClr val="accent2"/>
                </a:solidFill>
              </a:rPr>
              <a:t>Tenant’s Duty to Pay Rent</a:t>
            </a:r>
          </a:p>
          <a:p>
            <a:pPr algn="just" eaLnBrk="1" hangingPunct="1">
              <a:lnSpc>
                <a:spcPct val="83000"/>
              </a:lnSpc>
              <a:spcBef>
                <a:spcPts val="0"/>
              </a:spcBef>
            </a:pPr>
            <a:endParaRPr lang="en-US" altLang="en-US" b="1" i="1" dirty="0">
              <a:solidFill>
                <a:schemeClr val="accent2"/>
              </a:solidFill>
            </a:endParaRPr>
          </a:p>
          <a:p>
            <a:pPr algn="just" eaLnBrk="1" hangingPunct="1">
              <a:lnSpc>
                <a:spcPct val="83000"/>
              </a:lnSpc>
              <a:spcBef>
                <a:spcPts val="0"/>
              </a:spcBef>
              <a:buFont typeface="Arial" charset="0"/>
              <a:buChar char="•"/>
            </a:pPr>
            <a:r>
              <a:rPr lang="en-US" altLang="en-US" b="1" i="1" dirty="0"/>
              <a:t>Landlord:</a:t>
            </a:r>
          </a:p>
          <a:p>
            <a:pPr algn="just" eaLnBrk="1" hangingPunct="1">
              <a:lnSpc>
                <a:spcPct val="83000"/>
              </a:lnSpc>
              <a:spcBef>
                <a:spcPts val="0"/>
              </a:spcBef>
              <a:buFont typeface="Arial" charset="0"/>
              <a:buChar char="•"/>
            </a:pPr>
            <a:endParaRPr lang="en-US" altLang="en-US" b="1" i="1" dirty="0"/>
          </a:p>
          <a:p>
            <a:pPr lvl="1" algn="just" eaLnBrk="1" hangingPunct="1">
              <a:lnSpc>
                <a:spcPct val="83000"/>
              </a:lnSpc>
              <a:spcBef>
                <a:spcPts val="0"/>
              </a:spcBef>
              <a:buFont typeface="Arial" charset="0"/>
              <a:buChar char="•"/>
            </a:pPr>
            <a:r>
              <a:rPr lang="en-US" altLang="en-US" b="1" i="1" dirty="0">
                <a:solidFill>
                  <a:schemeClr val="accent2"/>
                </a:solidFill>
              </a:rPr>
              <a:t>Landlord’s Remedies for Tenant’s Failure to Pay Rent</a:t>
            </a:r>
          </a:p>
          <a:p>
            <a:pPr lvl="1" algn="just" eaLnBrk="1" hangingPunct="1">
              <a:lnSpc>
                <a:spcPct val="83000"/>
              </a:lnSpc>
              <a:spcBef>
                <a:spcPts val="0"/>
              </a:spcBef>
            </a:pPr>
            <a:r>
              <a:rPr lang="en-US" altLang="en-US" b="1" i="1" dirty="0">
                <a:solidFill>
                  <a:schemeClr val="accent2"/>
                </a:solidFill>
              </a:rPr>
              <a:t>	</a:t>
            </a:r>
            <a:r>
              <a:rPr lang="en-US" altLang="en-US" b="1" i="1" dirty="0">
                <a:solidFill>
                  <a:srgbClr val="C00000"/>
                </a:solidFill>
              </a:rPr>
              <a:t>	a. Eviction, Repossession and Damages</a:t>
            </a:r>
          </a:p>
          <a:p>
            <a:pPr lvl="1" algn="just" eaLnBrk="1" hangingPunct="1">
              <a:lnSpc>
                <a:spcPct val="83000"/>
              </a:lnSpc>
              <a:spcBef>
                <a:spcPts val="0"/>
              </a:spcBef>
            </a:pPr>
            <a:endParaRPr lang="en-US" altLang="en-US" sz="700" b="1" i="1" dirty="0">
              <a:solidFill>
                <a:srgbClr val="C00000"/>
              </a:solidFill>
            </a:endParaRPr>
          </a:p>
          <a:p>
            <a:pPr lvl="1" algn="just" eaLnBrk="1" hangingPunct="1">
              <a:lnSpc>
                <a:spcPct val="83000"/>
              </a:lnSpc>
              <a:spcBef>
                <a:spcPts val="0"/>
              </a:spcBef>
              <a:buFont typeface="Arial" charset="0"/>
              <a:buChar char="•"/>
            </a:pPr>
            <a:r>
              <a:rPr lang="en-US" altLang="en-US" b="1" i="1" dirty="0">
                <a:solidFill>
                  <a:schemeClr val="accent2"/>
                </a:solidFill>
              </a:rPr>
              <a:t>Landlord’s Duty to Maintain or Repair Premises</a:t>
            </a:r>
          </a:p>
          <a:p>
            <a:pPr lvl="1" algn="just" eaLnBrk="1" hangingPunct="1">
              <a:lnSpc>
                <a:spcPct val="83000"/>
              </a:lnSpc>
              <a:spcBef>
                <a:spcPts val="0"/>
              </a:spcBef>
              <a:buFont typeface="Arial" charset="0"/>
              <a:buChar char="•"/>
            </a:pPr>
            <a:r>
              <a:rPr lang="en-US" altLang="en-US" b="1" i="1" dirty="0">
                <a:solidFill>
                  <a:schemeClr val="accent2"/>
                </a:solidFill>
              </a:rPr>
              <a:t>Landlord’s Duty to Deliver Premises</a:t>
            </a:r>
          </a:p>
          <a:p>
            <a:pPr lvl="1" algn="just" eaLnBrk="1" hangingPunct="1">
              <a:lnSpc>
                <a:spcPct val="83000"/>
              </a:lnSpc>
              <a:spcBef>
                <a:spcPts val="0"/>
              </a:spcBef>
              <a:buFont typeface="Arial" charset="0"/>
              <a:buChar char="•"/>
            </a:pPr>
            <a:r>
              <a:rPr lang="en-US" altLang="en-US" b="1" i="1" dirty="0">
                <a:solidFill>
                  <a:schemeClr val="accent2"/>
                </a:solidFill>
              </a:rPr>
              <a:t>Landlord’s Duty of Quiet Enjoyment</a:t>
            </a:r>
          </a:p>
          <a:p>
            <a:pPr lvl="1" algn="just" eaLnBrk="1" hangingPunct="1">
              <a:lnSpc>
                <a:spcPct val="83000"/>
              </a:lnSpc>
              <a:spcBef>
                <a:spcPts val="0"/>
              </a:spcBef>
              <a:buFont typeface="Arial" charset="0"/>
              <a:buChar char="•"/>
            </a:pPr>
            <a:r>
              <a:rPr lang="en-US" altLang="en-US" b="1" i="1" dirty="0">
                <a:solidFill>
                  <a:schemeClr val="accent2"/>
                </a:solidFill>
              </a:rPr>
              <a:t>Landlord’s Implied Warranty of Habitability</a:t>
            </a:r>
          </a:p>
          <a:p>
            <a:pPr lvl="1" algn="just" eaLnBrk="1" hangingPunct="1">
              <a:lnSpc>
                <a:spcPct val="70000"/>
              </a:lnSpc>
            </a:pPr>
            <a:r>
              <a:rPr lang="en-US" altLang="en-US" b="1" i="1" dirty="0">
                <a:solidFill>
                  <a:schemeClr val="accent2"/>
                </a:solidFill>
              </a:rPr>
              <a:t> </a:t>
            </a:r>
          </a:p>
          <a:p>
            <a:pPr lvl="1" algn="just" eaLnBrk="1" hangingPunct="1">
              <a:lnSpc>
                <a:spcPct val="80000"/>
              </a:lnSpc>
            </a:pPr>
            <a:endParaRPr lang="en-US" altLang="en-US" b="1" i="1" dirty="0">
              <a:solidFill>
                <a:srgbClr val="FF0000"/>
              </a:solidFill>
            </a:endParaRPr>
          </a:p>
          <a:p>
            <a:pPr algn="just" eaLnBrk="1" hangingPunct="1">
              <a:lnSpc>
                <a:spcPct val="80000"/>
              </a:lnSpc>
            </a:pPr>
            <a:endParaRPr lang="en-US" altLang="en-US" sz="1600" b="1" i="1" dirty="0">
              <a:solidFill>
                <a:schemeClr val="accent2"/>
              </a:solidFill>
            </a:endParaRPr>
          </a:p>
        </p:txBody>
      </p:sp>
      <p:sp>
        <p:nvSpPr>
          <p:cNvPr id="2" name="Slide Number Placeholder 1"/>
          <p:cNvSpPr>
            <a:spLocks noGrp="1"/>
          </p:cNvSpPr>
          <p:nvPr>
            <p:ph type="sldNum" sz="quarter" idx="12"/>
          </p:nvPr>
        </p:nvSpPr>
        <p:spPr/>
        <p:txBody>
          <a:bodyPr/>
          <a:lstStyle/>
          <a:p>
            <a:pPr>
              <a:defRPr/>
            </a:pPr>
            <a:fld id="{47727EE4-E3A6-478E-BA8E-5189AEC7724D}" type="slidenum">
              <a:rPr lang="en-US" smtClean="0"/>
              <a:pPr>
                <a:defRPr/>
              </a:pPr>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6"/>
          <p:cNvSpPr>
            <a:spLocks noChangeArrowheads="1"/>
          </p:cNvSpPr>
          <p:nvPr/>
        </p:nvSpPr>
        <p:spPr bwMode="auto">
          <a:xfrm>
            <a:off x="381000" y="1066800"/>
            <a:ext cx="8382000" cy="53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lnSpc>
                <a:spcPct val="110000"/>
              </a:lnSpc>
              <a:spcBef>
                <a:spcPts val="0"/>
              </a:spcBef>
            </a:pPr>
            <a:r>
              <a:rPr lang="en-US" altLang="en-US" sz="2800" b="1" dirty="0">
                <a:solidFill>
                  <a:srgbClr val="A50021"/>
                </a:solidFill>
              </a:rPr>
              <a:t>Landlord and Tenant Law</a:t>
            </a:r>
          </a:p>
          <a:p>
            <a:pPr algn="just" eaLnBrk="1" hangingPunct="1">
              <a:lnSpc>
                <a:spcPct val="110000"/>
              </a:lnSpc>
              <a:spcBef>
                <a:spcPts val="0"/>
              </a:spcBef>
            </a:pPr>
            <a:r>
              <a:rPr lang="en-US" altLang="en-US" sz="2400" b="1" dirty="0">
                <a:solidFill>
                  <a:srgbClr val="A50021"/>
                </a:solidFill>
              </a:rPr>
              <a:t>		</a:t>
            </a:r>
            <a:r>
              <a:rPr lang="en-US" altLang="en-US" sz="2400" b="1" dirty="0">
                <a:solidFill>
                  <a:srgbClr val="3C8C93"/>
                </a:solidFill>
              </a:rPr>
              <a:t> Tenant and Landlord Duties and Remedies</a:t>
            </a:r>
          </a:p>
          <a:p>
            <a:pPr algn="just" eaLnBrk="1" hangingPunct="1">
              <a:lnSpc>
                <a:spcPct val="110000"/>
              </a:lnSpc>
              <a:spcBef>
                <a:spcPts val="0"/>
              </a:spcBef>
            </a:pPr>
            <a:r>
              <a:rPr lang="en-US" altLang="en-US" sz="2000" b="1" dirty="0"/>
              <a:t>Tenant’s Duties:</a:t>
            </a:r>
          </a:p>
          <a:p>
            <a:pPr algn="just" eaLnBrk="1" hangingPunct="1">
              <a:lnSpc>
                <a:spcPct val="110000"/>
              </a:lnSpc>
              <a:spcBef>
                <a:spcPts val="0"/>
              </a:spcBef>
            </a:pPr>
            <a:r>
              <a:rPr lang="en-US" altLang="en-US" sz="2000" b="1" i="1" dirty="0">
                <a:solidFill>
                  <a:schemeClr val="accent2"/>
                </a:solidFill>
              </a:rPr>
              <a:t>		Tenant’s Duty to Repair (Doctrine of Waste)</a:t>
            </a:r>
          </a:p>
          <a:p>
            <a:pPr algn="just" eaLnBrk="1" hangingPunct="1">
              <a:lnSpc>
                <a:spcPct val="110000"/>
              </a:lnSpc>
              <a:spcBef>
                <a:spcPts val="0"/>
              </a:spcBef>
            </a:pPr>
            <a:r>
              <a:rPr lang="en-US" altLang="en-US" sz="1600" dirty="0"/>
              <a:t>	</a:t>
            </a:r>
          </a:p>
          <a:p>
            <a:pPr algn="just" eaLnBrk="1" hangingPunct="1">
              <a:lnSpc>
                <a:spcPct val="110000"/>
              </a:lnSpc>
              <a:spcBef>
                <a:spcPts val="0"/>
              </a:spcBef>
              <a:buFont typeface="Arial" charset="0"/>
              <a:buChar char="•"/>
            </a:pPr>
            <a:r>
              <a:rPr lang="en-US" altLang="en-US" b="1" i="1" dirty="0">
                <a:solidFill>
                  <a:srgbClr val="002060"/>
                </a:solidFill>
              </a:rPr>
              <a:t>One aspect of a tenant’s duty to repair the leased premises is the legal doctrine of waste.  Waste is defined as:</a:t>
            </a:r>
          </a:p>
          <a:p>
            <a:pPr algn="just" eaLnBrk="1" hangingPunct="1">
              <a:lnSpc>
                <a:spcPct val="110000"/>
              </a:lnSpc>
              <a:spcBef>
                <a:spcPts val="0"/>
              </a:spcBef>
            </a:pPr>
            <a:r>
              <a:rPr lang="en-US" altLang="en-US" b="1" i="1" dirty="0">
                <a:solidFill>
                  <a:srgbClr val="002060"/>
                </a:solidFill>
              </a:rPr>
              <a:t>	</a:t>
            </a:r>
          </a:p>
          <a:p>
            <a:pPr algn="just" eaLnBrk="1" hangingPunct="1">
              <a:lnSpc>
                <a:spcPct val="110000"/>
              </a:lnSpc>
              <a:spcBef>
                <a:spcPts val="0"/>
              </a:spcBef>
            </a:pPr>
            <a:r>
              <a:rPr lang="en-US" altLang="en-US" b="1" i="1" dirty="0">
                <a:solidFill>
                  <a:srgbClr val="002060"/>
                </a:solidFill>
              </a:rPr>
              <a:t>		</a:t>
            </a:r>
            <a:r>
              <a:rPr lang="en-US" altLang="en-US" b="1" i="1" dirty="0"/>
              <a:t>“Any damage to real property by a tenant which lessens its value to the landlord, owner or future owner. </a:t>
            </a:r>
          </a:p>
          <a:p>
            <a:pPr algn="just" eaLnBrk="1" hangingPunct="1">
              <a:lnSpc>
                <a:spcPct val="110000"/>
              </a:lnSpc>
              <a:spcBef>
                <a:spcPts val="0"/>
              </a:spcBef>
            </a:pPr>
            <a:endParaRPr lang="en-US" altLang="en-US" dirty="0"/>
          </a:p>
          <a:p>
            <a:pPr algn="just" eaLnBrk="1" hangingPunct="1">
              <a:lnSpc>
                <a:spcPct val="110000"/>
              </a:lnSpc>
              <a:spcBef>
                <a:spcPts val="0"/>
              </a:spcBef>
              <a:buFont typeface="Arial" charset="0"/>
              <a:buChar char="•"/>
            </a:pPr>
            <a:r>
              <a:rPr lang="en-US" altLang="en-US" b="1" i="1" dirty="0">
                <a:solidFill>
                  <a:srgbClr val="002060"/>
                </a:solidFill>
              </a:rPr>
              <a:t>A tenant cannot damage or commit waste on the leased premises.  </a:t>
            </a:r>
          </a:p>
          <a:p>
            <a:pPr algn="just" eaLnBrk="1" hangingPunct="1">
              <a:lnSpc>
                <a:spcPct val="110000"/>
              </a:lnSpc>
              <a:spcBef>
                <a:spcPts val="0"/>
              </a:spcBef>
              <a:buFont typeface="Arial" charset="0"/>
              <a:buChar char="•"/>
            </a:pPr>
            <a:endParaRPr lang="en-US" altLang="en-US" b="1" i="1" dirty="0">
              <a:solidFill>
                <a:srgbClr val="002060"/>
              </a:solidFill>
            </a:endParaRPr>
          </a:p>
          <a:p>
            <a:pPr algn="just" eaLnBrk="1" hangingPunct="1">
              <a:lnSpc>
                <a:spcPct val="110000"/>
              </a:lnSpc>
              <a:spcBef>
                <a:spcPts val="0"/>
              </a:spcBef>
              <a:buFont typeface="Arial" charset="0"/>
              <a:buChar char="•"/>
            </a:pPr>
            <a:r>
              <a:rPr lang="en-US" altLang="en-US" b="1" i="1" dirty="0">
                <a:solidFill>
                  <a:srgbClr val="002060"/>
                </a:solidFill>
              </a:rPr>
              <a:t>An owner can sue for damages for waste, terminate a lease of one committing waste and/or obtain an injunction against further waste.</a:t>
            </a:r>
          </a:p>
          <a:p>
            <a:pPr algn="just" eaLnBrk="1" hangingPunct="1">
              <a:lnSpc>
                <a:spcPct val="80000"/>
              </a:lnSpc>
              <a:spcBef>
                <a:spcPct val="20000"/>
              </a:spcBef>
              <a:buFont typeface="Arial" charset="0"/>
              <a:buChar char="•"/>
            </a:pPr>
            <a:endParaRPr lang="en-US" altLang="en-US" sz="600" b="1" i="1" dirty="0">
              <a:solidFill>
                <a:srgbClr val="002060"/>
              </a:solidFill>
            </a:endParaRPr>
          </a:p>
        </p:txBody>
      </p:sp>
      <p:sp>
        <p:nvSpPr>
          <p:cNvPr id="2" name="Slide Number Placeholder 1"/>
          <p:cNvSpPr>
            <a:spLocks noGrp="1"/>
          </p:cNvSpPr>
          <p:nvPr>
            <p:ph type="sldNum" sz="quarter" idx="12"/>
          </p:nvPr>
        </p:nvSpPr>
        <p:spPr/>
        <p:txBody>
          <a:bodyPr/>
          <a:lstStyle/>
          <a:p>
            <a:pPr>
              <a:defRPr/>
            </a:pPr>
            <a:fld id="{47727EE4-E3A6-478E-BA8E-5189AEC7724D}" type="slidenum">
              <a:rPr lang="en-US" smtClean="0"/>
              <a:pPr>
                <a:defRPr/>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6"/>
          <p:cNvSpPr>
            <a:spLocks noChangeArrowheads="1"/>
          </p:cNvSpPr>
          <p:nvPr/>
        </p:nvSpPr>
        <p:spPr bwMode="auto">
          <a:xfrm>
            <a:off x="304800" y="990600"/>
            <a:ext cx="8534400" cy="579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lnSpc>
                <a:spcPct val="77000"/>
              </a:lnSpc>
              <a:spcBef>
                <a:spcPts val="0"/>
              </a:spcBef>
            </a:pPr>
            <a:r>
              <a:rPr lang="en-US" altLang="en-US" sz="2800" b="1" dirty="0">
                <a:solidFill>
                  <a:srgbClr val="A50021"/>
                </a:solidFill>
              </a:rPr>
              <a:t>Landlord and Tenant Law</a:t>
            </a:r>
          </a:p>
          <a:p>
            <a:pPr algn="just" eaLnBrk="1" hangingPunct="1">
              <a:lnSpc>
                <a:spcPct val="77000"/>
              </a:lnSpc>
              <a:spcBef>
                <a:spcPts val="0"/>
              </a:spcBef>
            </a:pPr>
            <a:r>
              <a:rPr lang="en-US" altLang="en-US" sz="2400" b="1" dirty="0">
                <a:solidFill>
                  <a:srgbClr val="A50021"/>
                </a:solidFill>
              </a:rPr>
              <a:t>		</a:t>
            </a:r>
            <a:r>
              <a:rPr lang="en-US" altLang="en-US" sz="2400" b="1" dirty="0">
                <a:solidFill>
                  <a:srgbClr val="3C8C93"/>
                </a:solidFill>
              </a:rPr>
              <a:t> Tenant and Landlord Duties and Remedies</a:t>
            </a:r>
          </a:p>
          <a:p>
            <a:pPr algn="just" eaLnBrk="1" hangingPunct="1">
              <a:lnSpc>
                <a:spcPct val="77000"/>
              </a:lnSpc>
              <a:spcBef>
                <a:spcPts val="0"/>
              </a:spcBef>
            </a:pPr>
            <a:r>
              <a:rPr lang="en-US" altLang="en-US" sz="2000" b="1" dirty="0"/>
              <a:t>Tenant’s Duties:</a:t>
            </a:r>
          </a:p>
          <a:p>
            <a:pPr algn="just" eaLnBrk="1" hangingPunct="1">
              <a:lnSpc>
                <a:spcPct val="77000"/>
              </a:lnSpc>
              <a:spcBef>
                <a:spcPts val="0"/>
              </a:spcBef>
            </a:pPr>
            <a:r>
              <a:rPr lang="en-US" altLang="en-US" sz="2000" b="1" i="1" dirty="0">
                <a:solidFill>
                  <a:schemeClr val="accent2"/>
                </a:solidFill>
              </a:rPr>
              <a:t>		Tenant’s Duty to Repair (Doctrine of Waste)</a:t>
            </a:r>
          </a:p>
          <a:p>
            <a:pPr algn="just" eaLnBrk="1" hangingPunct="1">
              <a:lnSpc>
                <a:spcPct val="77000"/>
              </a:lnSpc>
              <a:spcBef>
                <a:spcPts val="0"/>
              </a:spcBef>
            </a:pPr>
            <a:r>
              <a:rPr lang="en-US" altLang="en-US" sz="1600" dirty="0"/>
              <a:t>	</a:t>
            </a:r>
            <a:r>
              <a:rPr lang="en-US" altLang="en-US" b="1" i="1" dirty="0">
                <a:solidFill>
                  <a:srgbClr val="C00000"/>
                </a:solidFill>
              </a:rPr>
              <a:t>Types of Waste:</a:t>
            </a:r>
          </a:p>
          <a:p>
            <a:pPr algn="just" eaLnBrk="1" hangingPunct="1">
              <a:lnSpc>
                <a:spcPct val="77000"/>
              </a:lnSpc>
              <a:spcBef>
                <a:spcPts val="0"/>
              </a:spcBef>
            </a:pPr>
            <a:endParaRPr lang="en-US" altLang="en-US" sz="500" b="1" i="1" dirty="0">
              <a:solidFill>
                <a:srgbClr val="C00000"/>
              </a:solidFill>
            </a:endParaRPr>
          </a:p>
          <a:p>
            <a:pPr algn="just" eaLnBrk="1" hangingPunct="1">
              <a:lnSpc>
                <a:spcPct val="77000"/>
              </a:lnSpc>
              <a:spcBef>
                <a:spcPts val="0"/>
              </a:spcBef>
            </a:pPr>
            <a:r>
              <a:rPr lang="en-US" altLang="en-US" sz="1600" b="1" i="1" dirty="0">
                <a:solidFill>
                  <a:srgbClr val="002060"/>
                </a:solidFill>
              </a:rPr>
              <a:t>	</a:t>
            </a:r>
            <a:r>
              <a:rPr lang="en-US" altLang="en-US" sz="1600" b="1" i="1" dirty="0"/>
              <a:t>(1) Voluntary (Affirmative) Waste: </a:t>
            </a:r>
            <a:r>
              <a:rPr lang="en-US" altLang="en-US" sz="1600" b="1" i="1" dirty="0">
                <a:solidFill>
                  <a:srgbClr val="002060"/>
                </a:solidFill>
              </a:rPr>
              <a:t>A tenant is liable to the landlord for voluntary waste. Voluntary waste results when the tenant intentionally or negligently damages the premises. It also includes exploiting minerals on the property unless the property was previously so used. or unless the lease provides that the tenant may do so. </a:t>
            </a:r>
          </a:p>
          <a:p>
            <a:pPr algn="just" eaLnBrk="1" hangingPunct="1">
              <a:lnSpc>
                <a:spcPct val="77000"/>
              </a:lnSpc>
              <a:spcBef>
                <a:spcPts val="0"/>
              </a:spcBef>
            </a:pPr>
            <a:endParaRPr lang="en-US" altLang="en-US" sz="500" b="1" i="1" dirty="0">
              <a:solidFill>
                <a:srgbClr val="002060"/>
              </a:solidFill>
            </a:endParaRPr>
          </a:p>
          <a:p>
            <a:pPr algn="just" eaLnBrk="1" hangingPunct="1">
              <a:lnSpc>
                <a:spcPct val="77000"/>
              </a:lnSpc>
              <a:spcBef>
                <a:spcPts val="0"/>
              </a:spcBef>
            </a:pPr>
            <a:r>
              <a:rPr lang="en-US" altLang="en-US" sz="1600" b="1" i="1" dirty="0">
                <a:solidFill>
                  <a:srgbClr val="002060"/>
                </a:solidFill>
              </a:rPr>
              <a:t>	</a:t>
            </a:r>
            <a:r>
              <a:rPr lang="en-US" altLang="en-US" sz="1600" b="1" i="1" dirty="0"/>
              <a:t>(2) Permissive Waste: </a:t>
            </a:r>
            <a:r>
              <a:rPr lang="en-US" altLang="en-US" sz="1600" b="1" i="1" dirty="0">
                <a:solidFill>
                  <a:srgbClr val="002060"/>
                </a:solidFill>
              </a:rPr>
              <a:t>Unless the lease provides otherwise, the tenant </a:t>
            </a:r>
            <a:r>
              <a:rPr lang="en-US" altLang="en-US" sz="1600" b="1" dirty="0">
                <a:solidFill>
                  <a:srgbClr val="002060"/>
                </a:solidFill>
              </a:rPr>
              <a:t>has no duty to the landlord to make any substantial repairs (i.e., to keep the premises in good repair)  The tenant does, however, have a duty to make ordinary repairs to keep the property in the same condition as at the commencement of the lease term excluding ordinary wear and tear (unless the tenant covenanted to repair ordinary wear and tear).</a:t>
            </a:r>
          </a:p>
          <a:p>
            <a:pPr algn="just" eaLnBrk="1" hangingPunct="1">
              <a:lnSpc>
                <a:spcPct val="77000"/>
              </a:lnSpc>
              <a:spcBef>
                <a:spcPts val="0"/>
              </a:spcBef>
            </a:pPr>
            <a:endParaRPr lang="en-US" altLang="en-US" sz="500" b="1" dirty="0">
              <a:solidFill>
                <a:srgbClr val="002060"/>
              </a:solidFill>
            </a:endParaRPr>
          </a:p>
          <a:p>
            <a:pPr algn="just" eaLnBrk="1" hangingPunct="1">
              <a:lnSpc>
                <a:spcPct val="77000"/>
              </a:lnSpc>
              <a:spcBef>
                <a:spcPts val="0"/>
              </a:spcBef>
            </a:pPr>
            <a:r>
              <a:rPr lang="en-US" altLang="en-US" sz="1600" b="1" dirty="0">
                <a:solidFill>
                  <a:srgbClr val="002060"/>
                </a:solidFill>
              </a:rPr>
              <a:t>	</a:t>
            </a:r>
            <a:r>
              <a:rPr lang="en-US" altLang="en-US" sz="1600" b="1" dirty="0"/>
              <a:t>	</a:t>
            </a:r>
            <a:r>
              <a:rPr lang="en-US" altLang="en-US" sz="1400" b="1" dirty="0"/>
              <a:t>(For example: it is the tenant's duly to repair broken windows or a leaking roof </a:t>
            </a:r>
            <a:r>
              <a:rPr lang="en-US" altLang="en-US" sz="1400" b="1" i="1" dirty="0"/>
              <a:t>and to take such other steps as are needed to prevent damage from the elements (i.e., keep the premises "wind and water tight”. If the tenant fails to do so, he is liable to the landlord for any resulting damage, but not for the cost of repair.)</a:t>
            </a:r>
          </a:p>
          <a:p>
            <a:pPr algn="just" eaLnBrk="1" hangingPunct="1">
              <a:lnSpc>
                <a:spcPct val="77000"/>
              </a:lnSpc>
              <a:spcBef>
                <a:spcPts val="0"/>
              </a:spcBef>
            </a:pPr>
            <a:endParaRPr lang="en-US" altLang="en-US" sz="500" b="1" i="1" dirty="0"/>
          </a:p>
          <a:p>
            <a:pPr algn="just" eaLnBrk="1" hangingPunct="1">
              <a:lnSpc>
                <a:spcPct val="77000"/>
              </a:lnSpc>
              <a:spcBef>
                <a:spcPts val="0"/>
              </a:spcBef>
            </a:pPr>
            <a:r>
              <a:rPr lang="en-US" altLang="en-US" sz="1600" b="1" i="1" dirty="0"/>
              <a:t>		</a:t>
            </a:r>
            <a:r>
              <a:rPr lang="en-US" altLang="en-US" sz="1600" b="1" i="1" dirty="0">
                <a:solidFill>
                  <a:srgbClr val="002060"/>
                </a:solidFill>
              </a:rPr>
              <a:t>Residential tenants also have been held to additional duties:</a:t>
            </a:r>
          </a:p>
          <a:p>
            <a:pPr algn="just" eaLnBrk="1" hangingPunct="1">
              <a:lnSpc>
                <a:spcPct val="77000"/>
              </a:lnSpc>
              <a:spcBef>
                <a:spcPts val="0"/>
              </a:spcBef>
            </a:pPr>
            <a:r>
              <a:rPr lang="en-US" altLang="en-US" sz="1400" b="1" i="1" dirty="0"/>
              <a:t>		    (1) Not to cause housing code violations; </a:t>
            </a:r>
          </a:p>
          <a:p>
            <a:pPr algn="just" eaLnBrk="1" hangingPunct="1">
              <a:lnSpc>
                <a:spcPct val="77000"/>
              </a:lnSpc>
              <a:spcBef>
                <a:spcPts val="0"/>
              </a:spcBef>
            </a:pPr>
            <a:r>
              <a:rPr lang="en-US" altLang="en-US" sz="1400" b="1" i="1" dirty="0"/>
              <a:t>		    (2) To keep the premises clean free of vermin; and</a:t>
            </a:r>
          </a:p>
          <a:p>
            <a:pPr algn="just" eaLnBrk="1" hangingPunct="1">
              <a:lnSpc>
                <a:spcPct val="77000"/>
              </a:lnSpc>
              <a:spcBef>
                <a:spcPts val="0"/>
              </a:spcBef>
            </a:pPr>
            <a:r>
              <a:rPr lang="en-US" altLang="en-US" sz="1400" b="1" i="1" dirty="0"/>
              <a:t>		    (3) To use plumbing and appliances in a reasonable manner.</a:t>
            </a:r>
          </a:p>
          <a:p>
            <a:pPr algn="just" eaLnBrk="1" hangingPunct="1">
              <a:lnSpc>
                <a:spcPct val="77000"/>
              </a:lnSpc>
              <a:spcBef>
                <a:spcPts val="0"/>
              </a:spcBef>
            </a:pPr>
            <a:r>
              <a:rPr lang="en-US" altLang="en-US" sz="600" b="1" i="1" dirty="0">
                <a:solidFill>
                  <a:srgbClr val="002060"/>
                </a:solidFill>
              </a:rPr>
              <a:t> </a:t>
            </a:r>
            <a:endParaRPr lang="en-US" altLang="en-US" sz="500" b="1" i="1" dirty="0">
              <a:solidFill>
                <a:srgbClr val="002060"/>
              </a:solidFill>
            </a:endParaRPr>
          </a:p>
          <a:p>
            <a:pPr algn="just" eaLnBrk="1" hangingPunct="1">
              <a:lnSpc>
                <a:spcPct val="77000"/>
              </a:lnSpc>
              <a:spcBef>
                <a:spcPts val="0"/>
              </a:spcBef>
            </a:pPr>
            <a:r>
              <a:rPr lang="en-US" altLang="en-US" sz="1600" b="1" i="1" dirty="0">
                <a:solidFill>
                  <a:srgbClr val="002060"/>
                </a:solidFill>
              </a:rPr>
              <a:t>		It should be noted that even when the burden of repair is on the landlord. the tenant does have a duty to report deficiencies promptly to the landlord.</a:t>
            </a:r>
          </a:p>
        </p:txBody>
      </p:sp>
      <p:sp>
        <p:nvSpPr>
          <p:cNvPr id="2" name="Slide Number Placeholder 1"/>
          <p:cNvSpPr>
            <a:spLocks noGrp="1"/>
          </p:cNvSpPr>
          <p:nvPr>
            <p:ph type="sldNum" sz="quarter" idx="12"/>
          </p:nvPr>
        </p:nvSpPr>
        <p:spPr/>
        <p:txBody>
          <a:bodyPr/>
          <a:lstStyle/>
          <a:p>
            <a:pPr>
              <a:defRPr/>
            </a:pPr>
            <a:fld id="{47727EE4-E3A6-478E-BA8E-5189AEC7724D}" type="slidenum">
              <a:rPr lang="en-US" smtClean="0"/>
              <a:pPr>
                <a:defRPr/>
              </a:pPr>
              <a:t>22</a:t>
            </a:fld>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6"/>
          <p:cNvSpPr>
            <a:spLocks noChangeArrowheads="1"/>
          </p:cNvSpPr>
          <p:nvPr/>
        </p:nvSpPr>
        <p:spPr bwMode="auto">
          <a:xfrm>
            <a:off x="381000" y="990600"/>
            <a:ext cx="8382000" cy="5791200"/>
          </a:xfrm>
          <a:prstGeom prst="rect">
            <a:avLst/>
          </a:prstGeom>
          <a:noFill/>
          <a:ln w="9525">
            <a:noFill/>
            <a:miter lim="800000"/>
            <a:headEnd/>
            <a:tailEnd/>
          </a:ln>
        </p:spPr>
        <p:txBody>
          <a:bodyPr/>
          <a:lstStyle/>
          <a:p>
            <a:pPr marL="342900" indent="-342900" algn="just">
              <a:lnSpc>
                <a:spcPct val="110000"/>
              </a:lnSpc>
              <a:spcBef>
                <a:spcPts val="0"/>
              </a:spcBef>
              <a:defRPr/>
            </a:pPr>
            <a:r>
              <a:rPr lang="en-US" sz="2800" b="1" dirty="0">
                <a:solidFill>
                  <a:srgbClr val="A50021"/>
                </a:solidFill>
              </a:rPr>
              <a:t>Landlord and Tenant Law</a:t>
            </a:r>
          </a:p>
          <a:p>
            <a:pPr marL="342900" indent="-342900" algn="just">
              <a:lnSpc>
                <a:spcPct val="110000"/>
              </a:lnSpc>
              <a:spcBef>
                <a:spcPts val="0"/>
              </a:spcBef>
              <a:defRPr/>
            </a:pPr>
            <a:r>
              <a:rPr lang="en-US" sz="2400" b="1" dirty="0">
                <a:solidFill>
                  <a:srgbClr val="A50021"/>
                </a:solidFill>
              </a:rPr>
              <a:t>		</a:t>
            </a:r>
            <a:r>
              <a:rPr lang="en-US" sz="2400" b="1" dirty="0">
                <a:solidFill>
                  <a:srgbClr val="3C8C93"/>
                </a:solidFill>
              </a:rPr>
              <a:t> Tenant and Landlord Duties and Remedies</a:t>
            </a:r>
          </a:p>
          <a:p>
            <a:pPr marL="342900" indent="-342900" algn="just">
              <a:lnSpc>
                <a:spcPct val="110000"/>
              </a:lnSpc>
              <a:spcBef>
                <a:spcPts val="0"/>
              </a:spcBef>
              <a:defRPr/>
            </a:pPr>
            <a:r>
              <a:rPr lang="en-US" sz="2000" b="1" dirty="0"/>
              <a:t>Tenant’s Duties:</a:t>
            </a:r>
          </a:p>
          <a:p>
            <a:pPr marL="342900" indent="-342900" algn="just">
              <a:lnSpc>
                <a:spcPct val="110000"/>
              </a:lnSpc>
              <a:spcBef>
                <a:spcPts val="0"/>
              </a:spcBef>
              <a:defRPr/>
            </a:pPr>
            <a:r>
              <a:rPr lang="en-US" sz="2000" b="1" i="1" dirty="0">
                <a:solidFill>
                  <a:schemeClr val="accent2"/>
                </a:solidFill>
              </a:rPr>
              <a:t>		Tenant’s Duty to Repair (Doctrine of Waste)</a:t>
            </a:r>
          </a:p>
          <a:p>
            <a:pPr marL="342900" indent="-342900" algn="just">
              <a:lnSpc>
                <a:spcPct val="110000"/>
              </a:lnSpc>
              <a:spcBef>
                <a:spcPts val="0"/>
              </a:spcBef>
              <a:defRPr/>
            </a:pPr>
            <a:r>
              <a:rPr lang="en-US" sz="1600" dirty="0"/>
              <a:t>	</a:t>
            </a:r>
            <a:r>
              <a:rPr lang="en-US" b="1" i="1" dirty="0">
                <a:solidFill>
                  <a:srgbClr val="C00000"/>
                </a:solidFill>
              </a:rPr>
              <a:t>Types of Waste Continued:</a:t>
            </a:r>
          </a:p>
          <a:p>
            <a:pPr marL="342900" indent="-342900" algn="just">
              <a:lnSpc>
                <a:spcPct val="110000"/>
              </a:lnSpc>
              <a:spcBef>
                <a:spcPts val="0"/>
              </a:spcBef>
              <a:defRPr/>
            </a:pPr>
            <a:endParaRPr lang="en-US" sz="600" b="1" i="1" dirty="0">
              <a:solidFill>
                <a:srgbClr val="C00000"/>
              </a:solidFill>
            </a:endParaRPr>
          </a:p>
          <a:p>
            <a:pPr marL="342900" indent="-342900" algn="just">
              <a:lnSpc>
                <a:spcPct val="110000"/>
              </a:lnSpc>
              <a:spcBef>
                <a:spcPts val="0"/>
              </a:spcBef>
              <a:defRPr/>
            </a:pPr>
            <a:r>
              <a:rPr lang="en-US" sz="1600" b="1" i="1" dirty="0">
                <a:solidFill>
                  <a:srgbClr val="002060"/>
                </a:solidFill>
              </a:rPr>
              <a:t>	</a:t>
            </a:r>
            <a:r>
              <a:rPr lang="en-US" sz="1600" b="1" i="1" dirty="0"/>
              <a:t>(3) Ameliorative Waste: </a:t>
            </a:r>
            <a:r>
              <a:rPr lang="en-US" sz="1600" b="1" i="1" dirty="0">
                <a:solidFill>
                  <a:schemeClr val="accent6">
                    <a:lumMod val="75000"/>
                  </a:schemeClr>
                </a:solidFill>
              </a:rPr>
              <a:t>A tenant is under an obligation to return the premises back to the landlord in the same nature and character as received. Therefore. a tenant is not permitted to make substantial alterations to leased structures even if the alteration increases the value of the property.</a:t>
            </a:r>
            <a:r>
              <a:rPr lang="en-US" sz="1600" b="1" i="1" dirty="0"/>
              <a:t> </a:t>
            </a:r>
          </a:p>
          <a:p>
            <a:pPr marL="342900" indent="-342900" algn="just">
              <a:lnSpc>
                <a:spcPct val="110000"/>
              </a:lnSpc>
              <a:spcBef>
                <a:spcPts val="0"/>
              </a:spcBef>
              <a:defRPr/>
            </a:pPr>
            <a:endParaRPr lang="en-US" sz="600" b="1" i="1" dirty="0"/>
          </a:p>
          <a:p>
            <a:pPr marL="342900" indent="-342900" algn="just">
              <a:lnSpc>
                <a:spcPct val="110000"/>
              </a:lnSpc>
              <a:spcBef>
                <a:spcPts val="0"/>
              </a:spcBef>
              <a:defRPr/>
            </a:pPr>
            <a:r>
              <a:rPr lang="en-US" sz="600" b="1" i="1" dirty="0"/>
              <a:t>	 </a:t>
            </a:r>
            <a:r>
              <a:rPr lang="en-US" sz="1600" b="1" i="1" dirty="0">
                <a:solidFill>
                  <a:schemeClr val="accent6">
                    <a:lumMod val="75000"/>
                  </a:schemeClr>
                </a:solidFill>
              </a:rPr>
              <a:t>	a) </a:t>
            </a:r>
            <a:r>
              <a:rPr lang="en-US" sz="1600" b="1" i="1" dirty="0"/>
              <a:t>Liability for the Cost of Restoration: </a:t>
            </a:r>
            <a:r>
              <a:rPr lang="en-US" sz="1600" b="1" i="1" dirty="0">
                <a:solidFill>
                  <a:schemeClr val="accent6">
                    <a:lumMod val="75000"/>
                  </a:schemeClr>
                </a:solidFill>
              </a:rPr>
              <a:t>The tenant is liable for the cost of</a:t>
            </a:r>
          </a:p>
          <a:p>
            <a:pPr marL="342900" indent="-342900" algn="just">
              <a:lnSpc>
                <a:spcPct val="110000"/>
              </a:lnSpc>
              <a:spcBef>
                <a:spcPts val="0"/>
              </a:spcBef>
              <a:defRPr/>
            </a:pPr>
            <a:r>
              <a:rPr lang="en-US" sz="1600" b="1" i="1" dirty="0">
                <a:solidFill>
                  <a:schemeClr val="accent6">
                    <a:lumMod val="75000"/>
                  </a:schemeClr>
                </a:solidFill>
              </a:rPr>
              <a:t>                    restoration should he commit ameliorative waste.</a:t>
            </a:r>
          </a:p>
          <a:p>
            <a:pPr marL="342900" indent="-342900" algn="just">
              <a:lnSpc>
                <a:spcPct val="110000"/>
              </a:lnSpc>
              <a:spcBef>
                <a:spcPts val="0"/>
              </a:spcBef>
              <a:defRPr/>
            </a:pPr>
            <a:r>
              <a:rPr lang="en-US" sz="600" b="1" i="1" dirty="0">
                <a:solidFill>
                  <a:schemeClr val="accent6">
                    <a:lumMod val="75000"/>
                  </a:schemeClr>
                </a:solidFill>
              </a:rPr>
              <a:t>	</a:t>
            </a:r>
          </a:p>
          <a:p>
            <a:pPr marL="342900" indent="-342900" algn="just">
              <a:lnSpc>
                <a:spcPct val="110000"/>
              </a:lnSpc>
              <a:spcBef>
                <a:spcPts val="0"/>
              </a:spcBef>
              <a:defRPr/>
            </a:pPr>
            <a:r>
              <a:rPr lang="en-US" sz="1600" b="1" i="1" dirty="0">
                <a:solidFill>
                  <a:schemeClr val="accent6">
                    <a:lumMod val="75000"/>
                  </a:schemeClr>
                </a:solidFill>
              </a:rPr>
              <a:t>		b) </a:t>
            </a:r>
            <a:r>
              <a:rPr lang="en-US" sz="1600" b="1" i="1" dirty="0"/>
              <a:t>Exception for Value of Premises Decreasing: </a:t>
            </a:r>
            <a:r>
              <a:rPr lang="en-US" sz="1600" b="1" i="1" dirty="0">
                <a:solidFill>
                  <a:schemeClr val="accent6">
                    <a:lumMod val="75000"/>
                  </a:schemeClr>
                </a:solidFill>
              </a:rPr>
              <a:t>When through the passage</a:t>
            </a:r>
          </a:p>
          <a:p>
            <a:pPr marL="342900" indent="-342900" algn="just">
              <a:lnSpc>
                <a:spcPct val="110000"/>
              </a:lnSpc>
              <a:spcBef>
                <a:spcPts val="0"/>
              </a:spcBef>
              <a:defRPr/>
            </a:pPr>
            <a:r>
              <a:rPr lang="en-US" sz="1600" b="1" i="1" dirty="0">
                <a:solidFill>
                  <a:schemeClr val="accent6">
                    <a:lumMod val="75000"/>
                  </a:schemeClr>
                </a:solidFill>
              </a:rPr>
              <a:t>                    of time the demised premises have been significantly reduced in value,</a:t>
            </a:r>
          </a:p>
          <a:p>
            <a:pPr marL="342900" indent="-342900" algn="just">
              <a:lnSpc>
                <a:spcPct val="110000"/>
              </a:lnSpc>
              <a:spcBef>
                <a:spcPts val="0"/>
              </a:spcBef>
              <a:defRPr/>
            </a:pPr>
            <a:r>
              <a:rPr lang="en-US" sz="1600" b="1" i="1" dirty="0">
                <a:solidFill>
                  <a:schemeClr val="accent6">
                    <a:lumMod val="75000"/>
                  </a:schemeClr>
                </a:solidFill>
              </a:rPr>
              <a:t>                    courts will permit a change in the character of the premises as long as: </a:t>
            </a:r>
          </a:p>
          <a:p>
            <a:pPr marL="342900" indent="-342900" algn="just">
              <a:lnSpc>
                <a:spcPct val="110000"/>
              </a:lnSpc>
              <a:spcBef>
                <a:spcPts val="0"/>
              </a:spcBef>
              <a:defRPr/>
            </a:pPr>
            <a:r>
              <a:rPr lang="en-US" sz="1500" b="1" i="1" dirty="0"/>
              <a:t>			(</a:t>
            </a:r>
            <a:r>
              <a:rPr lang="en-US" sz="1500" b="1" i="1" dirty="0" err="1"/>
              <a:t>i</a:t>
            </a:r>
            <a:r>
              <a:rPr lang="en-US" sz="1500" b="1" i="1" dirty="0"/>
              <a:t>) The change increases the value of the premises; </a:t>
            </a:r>
          </a:p>
          <a:p>
            <a:pPr marL="342900" indent="-342900" algn="just">
              <a:lnSpc>
                <a:spcPct val="110000"/>
              </a:lnSpc>
              <a:spcBef>
                <a:spcPts val="0"/>
              </a:spcBef>
              <a:defRPr/>
            </a:pPr>
            <a:r>
              <a:rPr lang="en-US" sz="1500" b="1" i="1" dirty="0"/>
              <a:t>		    	(ii) The change is performed by a long term tenant (i.e. 25 years); and</a:t>
            </a:r>
          </a:p>
          <a:p>
            <a:pPr marL="342900" indent="-342900" algn="just">
              <a:lnSpc>
                <a:spcPct val="110000"/>
              </a:lnSpc>
              <a:spcBef>
                <a:spcPts val="0"/>
              </a:spcBef>
              <a:defRPr/>
            </a:pPr>
            <a:r>
              <a:rPr lang="en-US" sz="1500" b="1" i="1" dirty="0"/>
              <a:t>		    	(iii) The change reflects a change in the nature and character of the 		        neighborhood. </a:t>
            </a:r>
          </a:p>
        </p:txBody>
      </p:sp>
      <p:sp>
        <p:nvSpPr>
          <p:cNvPr id="2" name="Slide Number Placeholder 1"/>
          <p:cNvSpPr>
            <a:spLocks noGrp="1"/>
          </p:cNvSpPr>
          <p:nvPr>
            <p:ph type="sldNum" sz="quarter" idx="12"/>
          </p:nvPr>
        </p:nvSpPr>
        <p:spPr/>
        <p:txBody>
          <a:bodyPr/>
          <a:lstStyle/>
          <a:p>
            <a:pPr>
              <a:defRPr/>
            </a:pPr>
            <a:fld id="{47727EE4-E3A6-478E-BA8E-5189AEC7724D}" type="slidenum">
              <a:rPr lang="en-US" smtClean="0"/>
              <a:pPr>
                <a:defRPr/>
              </a:pPr>
              <a:t>23</a:t>
            </a:fld>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6"/>
          <p:cNvSpPr>
            <a:spLocks noChangeArrowheads="1"/>
          </p:cNvSpPr>
          <p:nvPr/>
        </p:nvSpPr>
        <p:spPr bwMode="auto">
          <a:xfrm>
            <a:off x="304800" y="1066800"/>
            <a:ext cx="8534400" cy="541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lnSpc>
                <a:spcPct val="120000"/>
              </a:lnSpc>
              <a:spcBef>
                <a:spcPts val="0"/>
              </a:spcBef>
            </a:pPr>
            <a:r>
              <a:rPr lang="en-US" altLang="en-US" sz="2800" b="1" dirty="0">
                <a:solidFill>
                  <a:srgbClr val="A50021"/>
                </a:solidFill>
              </a:rPr>
              <a:t>Landlord and Tenant Law</a:t>
            </a:r>
          </a:p>
          <a:p>
            <a:pPr algn="just" eaLnBrk="1" hangingPunct="1">
              <a:lnSpc>
                <a:spcPct val="120000"/>
              </a:lnSpc>
              <a:spcBef>
                <a:spcPts val="0"/>
              </a:spcBef>
            </a:pPr>
            <a:r>
              <a:rPr lang="en-US" altLang="en-US" sz="2400" b="1" dirty="0">
                <a:solidFill>
                  <a:srgbClr val="A50021"/>
                </a:solidFill>
              </a:rPr>
              <a:t>		</a:t>
            </a:r>
            <a:r>
              <a:rPr lang="en-US" altLang="en-US" sz="2400" b="1" dirty="0">
                <a:solidFill>
                  <a:srgbClr val="3C8C93"/>
                </a:solidFill>
              </a:rPr>
              <a:t> Tenant and Landlord Duties and Remedies</a:t>
            </a:r>
          </a:p>
          <a:p>
            <a:pPr algn="just" eaLnBrk="1" hangingPunct="1">
              <a:lnSpc>
                <a:spcPct val="120000"/>
              </a:lnSpc>
              <a:spcBef>
                <a:spcPts val="0"/>
              </a:spcBef>
            </a:pPr>
            <a:r>
              <a:rPr lang="en-US" altLang="en-US" sz="2000" b="1" dirty="0"/>
              <a:t>Tenant’s Duties:</a:t>
            </a:r>
          </a:p>
          <a:p>
            <a:pPr algn="just" eaLnBrk="1" hangingPunct="1">
              <a:lnSpc>
                <a:spcPct val="120000"/>
              </a:lnSpc>
              <a:spcBef>
                <a:spcPts val="0"/>
              </a:spcBef>
            </a:pPr>
            <a:r>
              <a:rPr lang="en-US" altLang="en-US" sz="2000" b="1" i="1" dirty="0">
                <a:solidFill>
                  <a:schemeClr val="accent2"/>
                </a:solidFill>
              </a:rPr>
              <a:t>		Tenant’s Duty to Repair (Doctrine of Waste)</a:t>
            </a:r>
          </a:p>
          <a:p>
            <a:pPr algn="just" eaLnBrk="1" hangingPunct="1">
              <a:lnSpc>
                <a:spcPct val="120000"/>
              </a:lnSpc>
              <a:spcBef>
                <a:spcPts val="0"/>
              </a:spcBef>
            </a:pPr>
            <a:r>
              <a:rPr lang="en-US" altLang="en-US" sz="600" dirty="0"/>
              <a:t>	</a:t>
            </a:r>
          </a:p>
          <a:p>
            <a:pPr algn="just" eaLnBrk="1" hangingPunct="1">
              <a:lnSpc>
                <a:spcPct val="120000"/>
              </a:lnSpc>
              <a:spcBef>
                <a:spcPts val="0"/>
              </a:spcBef>
            </a:pPr>
            <a:r>
              <a:rPr lang="en-US" altLang="en-US" b="1" i="1" dirty="0">
                <a:solidFill>
                  <a:srgbClr val="C00000"/>
                </a:solidFill>
              </a:rPr>
              <a:t>Destruction of Premises without Fault:</a:t>
            </a:r>
          </a:p>
          <a:p>
            <a:pPr algn="just" eaLnBrk="1" hangingPunct="1">
              <a:lnSpc>
                <a:spcPct val="120000"/>
              </a:lnSpc>
              <a:spcBef>
                <a:spcPts val="0"/>
              </a:spcBef>
            </a:pPr>
            <a:endParaRPr lang="en-US" altLang="en-US" sz="600" b="1" i="1" dirty="0">
              <a:solidFill>
                <a:srgbClr val="C00000"/>
              </a:solidFill>
            </a:endParaRPr>
          </a:p>
          <a:p>
            <a:pPr algn="just" eaLnBrk="1" hangingPunct="1">
              <a:lnSpc>
                <a:spcPct val="120000"/>
              </a:lnSpc>
              <a:spcBef>
                <a:spcPts val="0"/>
              </a:spcBef>
            </a:pPr>
            <a:endParaRPr lang="en-US" altLang="en-US" sz="600" b="1" i="1" dirty="0">
              <a:solidFill>
                <a:srgbClr val="C00000"/>
              </a:solidFill>
            </a:endParaRPr>
          </a:p>
          <a:p>
            <a:pPr algn="just" eaLnBrk="1" hangingPunct="1">
              <a:lnSpc>
                <a:spcPct val="120000"/>
              </a:lnSpc>
              <a:spcBef>
                <a:spcPts val="0"/>
              </a:spcBef>
              <a:buFont typeface="Arial" charset="0"/>
              <a:buChar char="•"/>
            </a:pPr>
            <a:r>
              <a:rPr lang="en-US" altLang="en-US" b="1" i="1" dirty="0">
                <a:solidFill>
                  <a:srgbClr val="002060"/>
                </a:solidFill>
              </a:rPr>
              <a:t>If the leased premises are destroyed (i.e. by fire) without the fault of either the landlord of the tenant. no waste is involved.  In this situation, common law held that the lease continues in effect.   In the absence of lease language, neither party has a duty to restore the premises, but the tenant has a duty to continue paying the rent. </a:t>
            </a:r>
          </a:p>
          <a:p>
            <a:pPr algn="just" eaLnBrk="1" hangingPunct="1">
              <a:lnSpc>
                <a:spcPct val="120000"/>
              </a:lnSpc>
              <a:spcBef>
                <a:spcPts val="0"/>
              </a:spcBef>
              <a:buFont typeface="Arial" charset="0"/>
              <a:buChar char="•"/>
            </a:pPr>
            <a:endParaRPr lang="en-US" altLang="en-US" sz="600" b="1" i="1" dirty="0">
              <a:solidFill>
                <a:srgbClr val="002060"/>
              </a:solidFill>
            </a:endParaRPr>
          </a:p>
          <a:p>
            <a:pPr algn="just" eaLnBrk="1" hangingPunct="1">
              <a:lnSpc>
                <a:spcPct val="120000"/>
              </a:lnSpc>
              <a:spcBef>
                <a:spcPts val="0"/>
              </a:spcBef>
              <a:buFont typeface="Arial" charset="0"/>
              <a:buChar char="•"/>
            </a:pPr>
            <a:r>
              <a:rPr lang="en-US" altLang="en-US" b="1" i="1" dirty="0">
                <a:solidFill>
                  <a:srgbClr val="002060"/>
                </a:solidFill>
              </a:rPr>
              <a:t>In most jurisdictions, however, the law now gives the tenant an option to terminate the lease if the premises are destroyed without the tenant’s fault. even in the presence of an express covenant to repair. </a:t>
            </a:r>
          </a:p>
        </p:txBody>
      </p:sp>
      <p:sp>
        <p:nvSpPr>
          <p:cNvPr id="2" name="Slide Number Placeholder 1"/>
          <p:cNvSpPr>
            <a:spLocks noGrp="1"/>
          </p:cNvSpPr>
          <p:nvPr>
            <p:ph type="sldNum" sz="quarter" idx="12"/>
          </p:nvPr>
        </p:nvSpPr>
        <p:spPr/>
        <p:txBody>
          <a:bodyPr/>
          <a:lstStyle/>
          <a:p>
            <a:pPr>
              <a:defRPr/>
            </a:pPr>
            <a:fld id="{47727EE4-E3A6-478E-BA8E-5189AEC7724D}" type="slidenum">
              <a:rPr lang="en-US" smtClean="0"/>
              <a:pPr>
                <a:defRPr/>
              </a:pPr>
              <a:t>24</a:t>
            </a:fld>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6"/>
          <p:cNvSpPr>
            <a:spLocks noChangeArrowheads="1"/>
          </p:cNvSpPr>
          <p:nvPr/>
        </p:nvSpPr>
        <p:spPr bwMode="auto">
          <a:xfrm>
            <a:off x="381000" y="990600"/>
            <a:ext cx="83820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lnSpc>
                <a:spcPct val="88000"/>
              </a:lnSpc>
              <a:spcBef>
                <a:spcPts val="0"/>
              </a:spcBef>
            </a:pPr>
            <a:r>
              <a:rPr lang="en-US" altLang="en-US" sz="2800" b="1" dirty="0">
                <a:solidFill>
                  <a:srgbClr val="A50021"/>
                </a:solidFill>
              </a:rPr>
              <a:t>Landlord and Tenant Law</a:t>
            </a:r>
          </a:p>
          <a:p>
            <a:pPr algn="just" eaLnBrk="1" hangingPunct="1">
              <a:lnSpc>
                <a:spcPct val="88000"/>
              </a:lnSpc>
              <a:spcBef>
                <a:spcPts val="0"/>
              </a:spcBef>
            </a:pPr>
            <a:r>
              <a:rPr lang="en-US" altLang="en-US" sz="2400" b="1" dirty="0">
                <a:solidFill>
                  <a:srgbClr val="A50021"/>
                </a:solidFill>
              </a:rPr>
              <a:t>		</a:t>
            </a:r>
            <a:r>
              <a:rPr lang="en-US" altLang="en-US" sz="2400" b="1" dirty="0">
                <a:solidFill>
                  <a:srgbClr val="3C8C93"/>
                </a:solidFill>
              </a:rPr>
              <a:t> Tenant and Landlord Duties and Remedies</a:t>
            </a:r>
          </a:p>
          <a:p>
            <a:pPr algn="just" eaLnBrk="1" hangingPunct="1">
              <a:lnSpc>
                <a:spcPct val="88000"/>
              </a:lnSpc>
              <a:spcBef>
                <a:spcPts val="0"/>
              </a:spcBef>
            </a:pPr>
            <a:r>
              <a:rPr lang="en-US" altLang="en-US" sz="2000" b="1" dirty="0"/>
              <a:t>Tenant’s Duties:</a:t>
            </a:r>
          </a:p>
          <a:p>
            <a:pPr algn="just" eaLnBrk="1" hangingPunct="1">
              <a:lnSpc>
                <a:spcPct val="88000"/>
              </a:lnSpc>
              <a:spcBef>
                <a:spcPts val="0"/>
              </a:spcBef>
            </a:pPr>
            <a:r>
              <a:rPr lang="en-US" altLang="en-US" sz="2000" b="1" i="1" dirty="0">
                <a:solidFill>
                  <a:schemeClr val="accent2"/>
                </a:solidFill>
              </a:rPr>
              <a:t>		Tenant’s Duty to Repair (Doctrine of Waste)</a:t>
            </a:r>
          </a:p>
          <a:p>
            <a:pPr algn="just" eaLnBrk="1" hangingPunct="1">
              <a:lnSpc>
                <a:spcPct val="88000"/>
              </a:lnSpc>
              <a:spcBef>
                <a:spcPts val="0"/>
              </a:spcBef>
            </a:pPr>
            <a:r>
              <a:rPr lang="en-US" altLang="en-US" b="1" i="1" dirty="0">
                <a:solidFill>
                  <a:srgbClr val="C00000"/>
                </a:solidFill>
              </a:rPr>
              <a:t>Tenant’s Liability for Covenants to Repair:</a:t>
            </a:r>
          </a:p>
          <a:p>
            <a:pPr algn="just" eaLnBrk="1" hangingPunct="1">
              <a:lnSpc>
                <a:spcPct val="88000"/>
              </a:lnSpc>
              <a:spcBef>
                <a:spcPts val="0"/>
              </a:spcBef>
              <a:buFont typeface="Arial" charset="0"/>
              <a:buChar char="•"/>
            </a:pPr>
            <a:r>
              <a:rPr lang="en-US" altLang="en-US" sz="1700" b="1" i="1" dirty="0">
                <a:solidFill>
                  <a:srgbClr val="002060"/>
                </a:solidFill>
              </a:rPr>
              <a:t>When the tenant covenants to keep the premises in good repair, the condition of the premises at the beginning and end of the tenancy must be compared in order to determine whether there has been a breach. </a:t>
            </a:r>
          </a:p>
          <a:p>
            <a:pPr algn="just" eaLnBrk="1" hangingPunct="1">
              <a:lnSpc>
                <a:spcPct val="88000"/>
              </a:lnSpc>
              <a:spcBef>
                <a:spcPts val="0"/>
              </a:spcBef>
            </a:pPr>
            <a:endParaRPr lang="en-US" altLang="en-US" sz="500" b="1" i="1" dirty="0">
              <a:solidFill>
                <a:srgbClr val="002060"/>
              </a:solidFill>
            </a:endParaRPr>
          </a:p>
          <a:p>
            <a:pPr algn="just" eaLnBrk="1" hangingPunct="1">
              <a:lnSpc>
                <a:spcPct val="88000"/>
              </a:lnSpc>
              <a:spcBef>
                <a:spcPts val="0"/>
              </a:spcBef>
            </a:pPr>
            <a:r>
              <a:rPr lang="en-US" altLang="en-US" sz="1600" b="1" i="1" dirty="0">
                <a:solidFill>
                  <a:srgbClr val="002060"/>
                </a:solidFill>
              </a:rPr>
              <a:t>	(1) </a:t>
            </a:r>
            <a:r>
              <a:rPr lang="en-US" altLang="en-US" sz="1600" b="1" i="1" dirty="0"/>
              <a:t>Ordinary Wear and Tear:</a:t>
            </a:r>
            <a:r>
              <a:rPr lang="en-US" altLang="en-US" sz="1600" b="1" i="1" dirty="0">
                <a:solidFill>
                  <a:srgbClr val="002060"/>
                </a:solidFill>
              </a:rPr>
              <a:t> If the tenant specifically covenants to repair the premises, he has a duty to repair even ordinary wear and tear, unless such covenant expressly excludes this obligation. However, it should be noted that this duty does not usually extend to repair structural failures or damage resulting from fire or other casualty loss unless such repairs are expressly included within the covenant.</a:t>
            </a:r>
          </a:p>
          <a:p>
            <a:pPr algn="just" eaLnBrk="1" hangingPunct="1">
              <a:lnSpc>
                <a:spcPct val="88000"/>
              </a:lnSpc>
              <a:spcBef>
                <a:spcPts val="0"/>
              </a:spcBef>
            </a:pPr>
            <a:endParaRPr lang="en-US" altLang="en-US" sz="500" b="1" i="1" dirty="0">
              <a:solidFill>
                <a:srgbClr val="002060"/>
              </a:solidFill>
            </a:endParaRPr>
          </a:p>
          <a:p>
            <a:pPr algn="just" eaLnBrk="1" hangingPunct="1">
              <a:lnSpc>
                <a:spcPct val="88000"/>
              </a:lnSpc>
              <a:spcBef>
                <a:spcPts val="0"/>
              </a:spcBef>
            </a:pPr>
            <a:r>
              <a:rPr lang="en-US" altLang="en-US" sz="1600" b="1" i="1" dirty="0">
                <a:solidFill>
                  <a:srgbClr val="002060"/>
                </a:solidFill>
              </a:rPr>
              <a:t>	(2) </a:t>
            </a:r>
            <a:r>
              <a:rPr lang="en-US" altLang="en-US" sz="1600" b="1" i="1" dirty="0"/>
              <a:t>Acts of Third Parties: </a:t>
            </a:r>
            <a:r>
              <a:rPr lang="en-US" altLang="en-US" sz="1600" b="1" i="1" dirty="0">
                <a:solidFill>
                  <a:srgbClr val="002060"/>
                </a:solidFill>
              </a:rPr>
              <a:t>Under the common law. the tenant is liable under such a covenant for all other defects regardless of their cause (e.g.. third persons. acts of God, etc.). Some state statutes now limit this especially where the landlord has a duty to carry property and casualty insurance.</a:t>
            </a:r>
          </a:p>
          <a:p>
            <a:pPr algn="just" eaLnBrk="1" hangingPunct="1">
              <a:lnSpc>
                <a:spcPct val="88000"/>
              </a:lnSpc>
              <a:spcBef>
                <a:spcPts val="0"/>
              </a:spcBef>
            </a:pPr>
            <a:endParaRPr lang="en-US" altLang="en-US" sz="500" b="1" i="1" dirty="0">
              <a:solidFill>
                <a:srgbClr val="002060"/>
              </a:solidFill>
            </a:endParaRPr>
          </a:p>
          <a:p>
            <a:pPr algn="just" eaLnBrk="1" hangingPunct="1">
              <a:lnSpc>
                <a:spcPct val="88000"/>
              </a:lnSpc>
              <a:spcBef>
                <a:spcPts val="0"/>
              </a:spcBef>
            </a:pPr>
            <a:r>
              <a:rPr lang="en-US" altLang="en-US" sz="1600" b="1" i="1" dirty="0">
                <a:solidFill>
                  <a:srgbClr val="002060"/>
                </a:solidFill>
              </a:rPr>
              <a:t>	(3) </a:t>
            </a:r>
            <a:r>
              <a:rPr lang="en-US" altLang="en-US" sz="1600" b="1" i="1" dirty="0"/>
              <a:t>Reconstruction: </a:t>
            </a:r>
            <a:r>
              <a:rPr lang="en-US" altLang="en-US" sz="1600" b="1" i="1" dirty="0">
                <a:solidFill>
                  <a:srgbClr val="002060"/>
                </a:solidFill>
              </a:rPr>
              <a:t> At common law if the tenant has covenanted to repair the premises and they are completely destroyed, the tenant is liable for reconstruction.  Like with acts of third parties, this can now be limited where the landlord carries insurance.</a:t>
            </a:r>
          </a:p>
        </p:txBody>
      </p:sp>
      <p:sp>
        <p:nvSpPr>
          <p:cNvPr id="2" name="Slide Number Placeholder 1"/>
          <p:cNvSpPr>
            <a:spLocks noGrp="1"/>
          </p:cNvSpPr>
          <p:nvPr>
            <p:ph type="sldNum" sz="quarter" idx="12"/>
          </p:nvPr>
        </p:nvSpPr>
        <p:spPr/>
        <p:txBody>
          <a:bodyPr/>
          <a:lstStyle/>
          <a:p>
            <a:pPr>
              <a:defRPr/>
            </a:pPr>
            <a:fld id="{47727EE4-E3A6-478E-BA8E-5189AEC7724D}" type="slidenum">
              <a:rPr lang="en-US" smtClean="0"/>
              <a:pPr>
                <a:defRPr/>
              </a:pPr>
              <a:t>25</a:t>
            </a:fld>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6"/>
          <p:cNvSpPr>
            <a:spLocks noChangeArrowheads="1"/>
          </p:cNvSpPr>
          <p:nvPr/>
        </p:nvSpPr>
        <p:spPr bwMode="auto">
          <a:xfrm>
            <a:off x="381000" y="990600"/>
            <a:ext cx="83820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lnSpc>
                <a:spcPct val="99000"/>
              </a:lnSpc>
              <a:spcBef>
                <a:spcPts val="0"/>
              </a:spcBef>
            </a:pPr>
            <a:r>
              <a:rPr lang="en-US" altLang="en-US" sz="2800" b="1" dirty="0">
                <a:solidFill>
                  <a:srgbClr val="A50021"/>
                </a:solidFill>
              </a:rPr>
              <a:t>Landlord and Tenant Law</a:t>
            </a:r>
          </a:p>
          <a:p>
            <a:pPr algn="just" eaLnBrk="1" hangingPunct="1">
              <a:lnSpc>
                <a:spcPct val="99000"/>
              </a:lnSpc>
              <a:spcBef>
                <a:spcPts val="0"/>
              </a:spcBef>
            </a:pPr>
            <a:r>
              <a:rPr lang="en-US" altLang="en-US" sz="2400" b="1" dirty="0">
                <a:solidFill>
                  <a:srgbClr val="A50021"/>
                </a:solidFill>
              </a:rPr>
              <a:t>		</a:t>
            </a:r>
            <a:r>
              <a:rPr lang="en-US" altLang="en-US" sz="2400" b="1" dirty="0">
                <a:solidFill>
                  <a:srgbClr val="3C8C93"/>
                </a:solidFill>
              </a:rPr>
              <a:t> Tenant and Landlord Duties and Remedies</a:t>
            </a:r>
          </a:p>
          <a:p>
            <a:pPr algn="just" eaLnBrk="1" hangingPunct="1">
              <a:lnSpc>
                <a:spcPct val="99000"/>
              </a:lnSpc>
              <a:spcBef>
                <a:spcPts val="0"/>
              </a:spcBef>
            </a:pPr>
            <a:r>
              <a:rPr lang="en-US" altLang="en-US" sz="2000" b="1" dirty="0"/>
              <a:t>Tenant’s Duties:</a:t>
            </a:r>
          </a:p>
          <a:p>
            <a:pPr algn="just" eaLnBrk="1" hangingPunct="1">
              <a:lnSpc>
                <a:spcPct val="99000"/>
              </a:lnSpc>
              <a:spcBef>
                <a:spcPts val="0"/>
              </a:spcBef>
            </a:pPr>
            <a:r>
              <a:rPr lang="en-US" altLang="en-US" sz="2000" b="1" i="1" dirty="0">
                <a:solidFill>
                  <a:schemeClr val="accent2"/>
                </a:solidFill>
              </a:rPr>
              <a:t>		Duty Not To Use Premises for Illegal Purposes</a:t>
            </a:r>
            <a:endParaRPr lang="en-US" altLang="en-US" sz="2000" b="1" dirty="0">
              <a:solidFill>
                <a:srgbClr val="002060"/>
              </a:solidFill>
            </a:endParaRPr>
          </a:p>
          <a:p>
            <a:pPr algn="just" eaLnBrk="1" hangingPunct="1">
              <a:lnSpc>
                <a:spcPct val="99000"/>
              </a:lnSpc>
              <a:spcBef>
                <a:spcPts val="0"/>
              </a:spcBef>
              <a:buFont typeface="Arial" charset="0"/>
              <a:buChar char="•"/>
            </a:pPr>
            <a:r>
              <a:rPr lang="en-US" altLang="en-US" sz="1600" b="1" i="1" dirty="0">
                <a:solidFill>
                  <a:srgbClr val="002060"/>
                </a:solidFill>
              </a:rPr>
              <a:t>If the tenant uses the premises for an illegal purpose, and the landlord is not a party to the illegal use, then the landlord may terminate the lease or obtain damages and injunctive relief. </a:t>
            </a:r>
          </a:p>
          <a:p>
            <a:pPr algn="just" eaLnBrk="1" hangingPunct="1">
              <a:lnSpc>
                <a:spcPct val="99000"/>
              </a:lnSpc>
              <a:spcBef>
                <a:spcPts val="0"/>
              </a:spcBef>
            </a:pPr>
            <a:endParaRPr lang="en-US" altLang="en-US" sz="600" b="1" i="1" dirty="0">
              <a:solidFill>
                <a:srgbClr val="002060"/>
              </a:solidFill>
            </a:endParaRPr>
          </a:p>
          <a:p>
            <a:pPr algn="just" eaLnBrk="1" hangingPunct="1">
              <a:lnSpc>
                <a:spcPct val="99000"/>
              </a:lnSpc>
              <a:spcBef>
                <a:spcPts val="0"/>
              </a:spcBef>
            </a:pPr>
            <a:r>
              <a:rPr lang="en-US" altLang="en-US" sz="600" b="1" i="1" dirty="0"/>
              <a:t>	</a:t>
            </a:r>
            <a:r>
              <a:rPr lang="en-US" altLang="en-US" sz="1600" b="1" i="1" dirty="0"/>
              <a:t>a. Occasional Unlawful Conduct Does Not Breach Duty: </a:t>
            </a:r>
            <a:r>
              <a:rPr lang="en-US" altLang="en-US" sz="1600" b="1" i="1" dirty="0">
                <a:solidFill>
                  <a:srgbClr val="002060"/>
                </a:solidFill>
              </a:rPr>
              <a:t>Occasional unlawful conduct of the tenant has been held to not breach this duty. The duty is breached only when the illegal conduct is continuous (i.e. If the tenant held a poker game at the leased premises such would likely not be held to violate this duty, whereas, if the tenant  operates an illegal gambling ring out of the leased premises, it would be). </a:t>
            </a:r>
          </a:p>
          <a:p>
            <a:pPr algn="just" eaLnBrk="1" hangingPunct="1">
              <a:lnSpc>
                <a:spcPct val="99000"/>
              </a:lnSpc>
              <a:spcBef>
                <a:spcPts val="0"/>
              </a:spcBef>
            </a:pPr>
            <a:endParaRPr lang="en-US" altLang="en-US" sz="600" b="1" i="1" dirty="0"/>
          </a:p>
          <a:p>
            <a:pPr algn="just" eaLnBrk="1" hangingPunct="1">
              <a:lnSpc>
                <a:spcPct val="99000"/>
              </a:lnSpc>
              <a:spcBef>
                <a:spcPts val="0"/>
              </a:spcBef>
            </a:pPr>
            <a:r>
              <a:rPr lang="en-US" altLang="en-US" sz="600" b="1" i="1" dirty="0"/>
              <a:t>	</a:t>
            </a:r>
            <a:r>
              <a:rPr lang="en-US" altLang="en-US" sz="1600" b="1" i="1" dirty="0"/>
              <a:t>b. Landlord Remedies - Terminate Lease and/or Recover Damages: </a:t>
            </a:r>
            <a:r>
              <a:rPr lang="en-US" altLang="en-US" sz="1600" b="1" i="1" dirty="0">
                <a:solidFill>
                  <a:srgbClr val="002060"/>
                </a:solidFill>
              </a:rPr>
              <a:t>If the illegal conduct is continuous, the landlord may terminate the lease and recover the damages.  Also if the conduct has been stopped by law enforcement the landlord may also terminate the lease and recover damages, but only if he acts within a reasonable time after the authorities have interceded and the conduct has been stopped. Alternatively, a landlord faced with a tenant performing unlawful conduct may also keep the lease in force and seek injunctive relief and damages.</a:t>
            </a:r>
          </a:p>
        </p:txBody>
      </p:sp>
      <p:sp>
        <p:nvSpPr>
          <p:cNvPr id="2" name="Slide Number Placeholder 1"/>
          <p:cNvSpPr>
            <a:spLocks noGrp="1"/>
          </p:cNvSpPr>
          <p:nvPr>
            <p:ph type="sldNum" sz="quarter" idx="12"/>
          </p:nvPr>
        </p:nvSpPr>
        <p:spPr/>
        <p:txBody>
          <a:bodyPr/>
          <a:lstStyle/>
          <a:p>
            <a:pPr>
              <a:defRPr/>
            </a:pPr>
            <a:fld id="{47727EE4-E3A6-478E-BA8E-5189AEC7724D}" type="slidenum">
              <a:rPr lang="en-US" smtClean="0"/>
              <a:pPr>
                <a:defRPr/>
              </a:pPr>
              <a:t>26</a:t>
            </a:fld>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6"/>
          <p:cNvSpPr>
            <a:spLocks noChangeArrowheads="1"/>
          </p:cNvSpPr>
          <p:nvPr/>
        </p:nvSpPr>
        <p:spPr bwMode="auto">
          <a:xfrm>
            <a:off x="304800" y="1066800"/>
            <a:ext cx="8458200" cy="571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lnSpc>
                <a:spcPct val="75000"/>
              </a:lnSpc>
              <a:spcBef>
                <a:spcPct val="20000"/>
              </a:spcBef>
            </a:pPr>
            <a:r>
              <a:rPr lang="en-US" altLang="en-US" sz="2800" b="1" dirty="0">
                <a:solidFill>
                  <a:srgbClr val="A50021"/>
                </a:solidFill>
              </a:rPr>
              <a:t>Landlord and Tenant Law</a:t>
            </a:r>
          </a:p>
          <a:p>
            <a:pPr algn="just" eaLnBrk="1" hangingPunct="1">
              <a:lnSpc>
                <a:spcPct val="75000"/>
              </a:lnSpc>
              <a:spcBef>
                <a:spcPct val="20000"/>
              </a:spcBef>
            </a:pPr>
            <a:r>
              <a:rPr lang="en-US" altLang="en-US" sz="2400" b="1" dirty="0">
                <a:solidFill>
                  <a:srgbClr val="A50021"/>
                </a:solidFill>
              </a:rPr>
              <a:t>		</a:t>
            </a:r>
            <a:r>
              <a:rPr lang="en-US" altLang="en-US" sz="2400" b="1" dirty="0">
                <a:solidFill>
                  <a:srgbClr val="3C8C93"/>
                </a:solidFill>
              </a:rPr>
              <a:t> Tenant and Landlord Duties and Remedies</a:t>
            </a:r>
          </a:p>
          <a:p>
            <a:pPr algn="just" eaLnBrk="1" hangingPunct="1">
              <a:lnSpc>
                <a:spcPct val="75000"/>
              </a:lnSpc>
              <a:spcBef>
                <a:spcPct val="20000"/>
              </a:spcBef>
            </a:pPr>
            <a:r>
              <a:rPr lang="en-US" altLang="en-US" sz="2000" b="1" dirty="0"/>
              <a:t>Tenant’s Duties:</a:t>
            </a:r>
          </a:p>
          <a:p>
            <a:pPr algn="just" eaLnBrk="1" hangingPunct="1">
              <a:lnSpc>
                <a:spcPct val="75000"/>
              </a:lnSpc>
              <a:spcBef>
                <a:spcPct val="20000"/>
              </a:spcBef>
            </a:pPr>
            <a:r>
              <a:rPr lang="en-US" altLang="en-US" sz="2000" b="1" i="1" dirty="0">
                <a:solidFill>
                  <a:schemeClr val="accent2"/>
                </a:solidFill>
              </a:rPr>
              <a:t>		Duty To Pay Rent</a:t>
            </a:r>
            <a:endParaRPr lang="en-US" altLang="en-US" sz="2000" b="1" dirty="0">
              <a:solidFill>
                <a:srgbClr val="002060"/>
              </a:solidFill>
            </a:endParaRPr>
          </a:p>
          <a:p>
            <a:pPr algn="just" eaLnBrk="1" hangingPunct="1">
              <a:lnSpc>
                <a:spcPct val="75000"/>
              </a:lnSpc>
              <a:spcBef>
                <a:spcPct val="20000"/>
              </a:spcBef>
              <a:buFont typeface="Arial" charset="0"/>
              <a:buChar char="•"/>
            </a:pPr>
            <a:r>
              <a:rPr lang="en-US" altLang="en-US" sz="1600" b="1" i="1" dirty="0">
                <a:solidFill>
                  <a:srgbClr val="002060"/>
                </a:solidFill>
              </a:rPr>
              <a:t>At common law, rent is due at the end of the leasehold term. However, leases usually contain a provision making the rent payable at some other time (i.e., "monthly in advance”).  </a:t>
            </a:r>
          </a:p>
          <a:p>
            <a:pPr algn="just" eaLnBrk="1" hangingPunct="1">
              <a:lnSpc>
                <a:spcPct val="75000"/>
              </a:lnSpc>
              <a:spcBef>
                <a:spcPct val="20000"/>
              </a:spcBef>
              <a:buFont typeface="Arial" charset="0"/>
              <a:buChar char="•"/>
            </a:pPr>
            <a:endParaRPr lang="en-US" altLang="en-US" sz="600" b="1" i="1" dirty="0">
              <a:solidFill>
                <a:srgbClr val="002060"/>
              </a:solidFill>
            </a:endParaRPr>
          </a:p>
          <a:p>
            <a:pPr algn="just" eaLnBrk="1" hangingPunct="1">
              <a:lnSpc>
                <a:spcPct val="75000"/>
              </a:lnSpc>
              <a:spcBef>
                <a:spcPct val="20000"/>
              </a:spcBef>
            </a:pPr>
            <a:r>
              <a:rPr lang="en-US" altLang="en-US" sz="1600" b="1" i="1" dirty="0">
                <a:solidFill>
                  <a:srgbClr val="002060"/>
                </a:solidFill>
              </a:rPr>
              <a:t>	</a:t>
            </a:r>
            <a:r>
              <a:rPr lang="en-US" altLang="en-US" sz="1600" b="1" i="1" dirty="0"/>
              <a:t>(1) When Rent Accrues:</a:t>
            </a:r>
            <a:r>
              <a:rPr lang="en-US" altLang="en-US" sz="1600" b="1" i="1" dirty="0">
                <a:solidFill>
                  <a:srgbClr val="002060"/>
                </a:solidFill>
              </a:rPr>
              <a:t>  At common law. rent is not </a:t>
            </a:r>
            <a:r>
              <a:rPr lang="en-US" altLang="en-US" sz="1600" b="1" i="1" dirty="0" err="1">
                <a:solidFill>
                  <a:srgbClr val="002060"/>
                </a:solidFill>
              </a:rPr>
              <a:t>apportionable</a:t>
            </a:r>
            <a:r>
              <a:rPr lang="en-US" altLang="en-US" sz="1600" b="1" i="1" dirty="0">
                <a:solidFill>
                  <a:srgbClr val="002060"/>
                </a:solidFill>
              </a:rPr>
              <a:t>, (i.e. it does not accrue from day to day) but rather accrues all at once at the end of the lease term. Most jurisdictions, however have now provided that if a leasehold terminates before the term originally agreed on, then the tenant must pay a proportionate amount of the agreed rent.</a:t>
            </a:r>
          </a:p>
          <a:p>
            <a:pPr algn="just" eaLnBrk="1" hangingPunct="1">
              <a:lnSpc>
                <a:spcPct val="75000"/>
              </a:lnSpc>
              <a:spcBef>
                <a:spcPct val="20000"/>
              </a:spcBef>
            </a:pPr>
            <a:endParaRPr lang="en-US" altLang="en-US" sz="600" b="1" i="1" dirty="0">
              <a:solidFill>
                <a:srgbClr val="002060"/>
              </a:solidFill>
            </a:endParaRPr>
          </a:p>
          <a:p>
            <a:pPr algn="just" eaLnBrk="1" hangingPunct="1">
              <a:lnSpc>
                <a:spcPct val="75000"/>
              </a:lnSpc>
              <a:spcBef>
                <a:spcPct val="20000"/>
              </a:spcBef>
            </a:pPr>
            <a:r>
              <a:rPr lang="en-US" altLang="en-US" sz="600" b="1" i="1" dirty="0">
                <a:solidFill>
                  <a:srgbClr val="002060"/>
                </a:solidFill>
              </a:rPr>
              <a:t>	</a:t>
            </a:r>
            <a:r>
              <a:rPr lang="en-US" altLang="en-US" sz="1600" b="1" i="1" dirty="0"/>
              <a:t>(2) Rent Deposits: </a:t>
            </a:r>
            <a:r>
              <a:rPr lang="en-US" altLang="en-US" sz="1600" b="1" i="1" dirty="0">
                <a:solidFill>
                  <a:srgbClr val="002060"/>
                </a:solidFill>
              </a:rPr>
              <a:t>Landlords often require a deposit by the tenant</a:t>
            </a:r>
            <a:r>
              <a:rPr lang="en-US" altLang="en-US" sz="1600" i="1" dirty="0">
                <a:solidFill>
                  <a:srgbClr val="002060"/>
                </a:solidFill>
              </a:rPr>
              <a:t> </a:t>
            </a:r>
            <a:r>
              <a:rPr lang="en-US" altLang="en-US" sz="1600" b="1" i="1" dirty="0">
                <a:solidFill>
                  <a:srgbClr val="002060"/>
                </a:solidFill>
              </a:rPr>
              <a:t>at the outset of the lease term. If the money is considered a security deposit, then landlord will not be permitted to retain it beyond the extent of his recoverable damages.  But if the deposit is denominated a "bonus" or a future rent payment (i.e. the last month’s rent), then most courts permit the landlord to retain it after the tenant has been evicted. </a:t>
            </a:r>
          </a:p>
          <a:p>
            <a:pPr algn="just" eaLnBrk="1" hangingPunct="1">
              <a:lnSpc>
                <a:spcPct val="75000"/>
              </a:lnSpc>
              <a:spcBef>
                <a:spcPct val="20000"/>
              </a:spcBef>
            </a:pPr>
            <a:endParaRPr lang="en-US" altLang="en-US" sz="600" b="1" i="1" dirty="0">
              <a:solidFill>
                <a:srgbClr val="002060"/>
              </a:solidFill>
            </a:endParaRPr>
          </a:p>
          <a:p>
            <a:pPr algn="just" eaLnBrk="1" hangingPunct="1">
              <a:lnSpc>
                <a:spcPct val="75000"/>
              </a:lnSpc>
              <a:spcBef>
                <a:spcPct val="20000"/>
              </a:spcBef>
            </a:pPr>
            <a:r>
              <a:rPr lang="en-US" altLang="en-US" sz="1600" b="1" i="1" dirty="0">
                <a:solidFill>
                  <a:srgbClr val="002060"/>
                </a:solidFill>
              </a:rPr>
              <a:t>	</a:t>
            </a:r>
            <a:r>
              <a:rPr lang="en-US" altLang="en-US" sz="1600" b="1" i="1" dirty="0"/>
              <a:t>(3) Termination of Rent Liability Surrender:</a:t>
            </a:r>
            <a:r>
              <a:rPr lang="en-US" altLang="en-US" sz="1600" b="1" i="1" dirty="0">
                <a:solidFill>
                  <a:srgbClr val="002060"/>
                </a:solidFill>
              </a:rPr>
              <a:t> If a tenant effectively conveys back (surrenders) his </a:t>
            </a:r>
            <a:r>
              <a:rPr lang="en-US" altLang="en-US" sz="1600" b="1" i="1" dirty="0" err="1">
                <a:solidFill>
                  <a:srgbClr val="002060"/>
                </a:solidFill>
              </a:rPr>
              <a:t>Ieasehold</a:t>
            </a:r>
            <a:r>
              <a:rPr lang="en-US" altLang="en-US" sz="1600" b="1" i="1" dirty="0">
                <a:solidFill>
                  <a:srgbClr val="002060"/>
                </a:solidFill>
              </a:rPr>
              <a:t> to the landlord. the tenant's liability for future rent ends. Normally this occurs where there is an agreement between the landlord and tenant that the tenant's interest in the demised premises will end.  If the unexpired term of the lease is more than one year, the surrender must be in writing in order to satisfy the Statute of Frauds.</a:t>
            </a:r>
          </a:p>
        </p:txBody>
      </p:sp>
      <p:sp>
        <p:nvSpPr>
          <p:cNvPr id="2" name="Slide Number Placeholder 1"/>
          <p:cNvSpPr>
            <a:spLocks noGrp="1"/>
          </p:cNvSpPr>
          <p:nvPr>
            <p:ph type="sldNum" sz="quarter" idx="12"/>
          </p:nvPr>
        </p:nvSpPr>
        <p:spPr/>
        <p:txBody>
          <a:bodyPr/>
          <a:lstStyle/>
          <a:p>
            <a:pPr>
              <a:defRPr/>
            </a:pPr>
            <a:fld id="{47727EE4-E3A6-478E-BA8E-5189AEC7724D}" type="slidenum">
              <a:rPr lang="en-US" smtClean="0"/>
              <a:pPr>
                <a:defRPr/>
              </a:pPr>
              <a:t>27</a:t>
            </a:fld>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6"/>
          <p:cNvSpPr>
            <a:spLocks noChangeArrowheads="1"/>
          </p:cNvSpPr>
          <p:nvPr/>
        </p:nvSpPr>
        <p:spPr bwMode="auto">
          <a:xfrm>
            <a:off x="381000" y="1066800"/>
            <a:ext cx="8458200" cy="5334000"/>
          </a:xfrm>
          <a:prstGeom prst="rect">
            <a:avLst/>
          </a:prstGeom>
          <a:noFill/>
          <a:ln w="9525">
            <a:noFill/>
            <a:miter lim="800000"/>
            <a:headEnd/>
            <a:tailEnd/>
          </a:ln>
        </p:spPr>
        <p:txBody>
          <a:bodyPr/>
          <a:lstStyle/>
          <a:p>
            <a:pPr marL="342900" indent="-342900" algn="just">
              <a:lnSpc>
                <a:spcPct val="97000"/>
              </a:lnSpc>
              <a:spcBef>
                <a:spcPts val="0"/>
              </a:spcBef>
              <a:defRPr/>
            </a:pPr>
            <a:r>
              <a:rPr lang="en-US" sz="2800" b="1" dirty="0">
                <a:solidFill>
                  <a:srgbClr val="A50021"/>
                </a:solidFill>
              </a:rPr>
              <a:t>Landlord and Tenant Law</a:t>
            </a:r>
          </a:p>
          <a:p>
            <a:pPr marL="342900" indent="-342900" algn="just">
              <a:lnSpc>
                <a:spcPct val="97000"/>
              </a:lnSpc>
              <a:spcBef>
                <a:spcPts val="0"/>
              </a:spcBef>
              <a:defRPr/>
            </a:pPr>
            <a:r>
              <a:rPr lang="en-US" sz="2400" b="1" dirty="0">
                <a:solidFill>
                  <a:srgbClr val="A50021"/>
                </a:solidFill>
              </a:rPr>
              <a:t>		</a:t>
            </a:r>
            <a:r>
              <a:rPr lang="en-US" sz="2400" b="1" dirty="0">
                <a:solidFill>
                  <a:srgbClr val="3C8C93"/>
                </a:solidFill>
              </a:rPr>
              <a:t> Tenant and Landlord Duties and Remedies</a:t>
            </a:r>
          </a:p>
          <a:p>
            <a:pPr marL="342900" indent="-342900" algn="just">
              <a:lnSpc>
                <a:spcPct val="97000"/>
              </a:lnSpc>
              <a:spcBef>
                <a:spcPts val="0"/>
              </a:spcBef>
              <a:defRPr/>
            </a:pPr>
            <a:r>
              <a:rPr lang="en-US" sz="2000" b="1" dirty="0"/>
              <a:t>Landlord Duties and Remedies:</a:t>
            </a:r>
          </a:p>
          <a:p>
            <a:pPr marL="342900" lvl="1" indent="-342900" algn="just">
              <a:lnSpc>
                <a:spcPct val="97000"/>
              </a:lnSpc>
              <a:spcBef>
                <a:spcPts val="0"/>
              </a:spcBef>
              <a:defRPr/>
            </a:pPr>
            <a:r>
              <a:rPr lang="en-US" sz="2000" b="1" i="1" dirty="0">
                <a:solidFill>
                  <a:schemeClr val="accent2"/>
                </a:solidFill>
              </a:rPr>
              <a:t>		Landlord’s Remedies for Tenant’s Failure to Pay Rent</a:t>
            </a:r>
          </a:p>
          <a:p>
            <a:pPr>
              <a:lnSpc>
                <a:spcPct val="97000"/>
              </a:lnSpc>
              <a:spcBef>
                <a:spcPts val="0"/>
              </a:spcBef>
              <a:defRPr/>
            </a:pPr>
            <a:r>
              <a:rPr lang="en-US" sz="2000" b="1" dirty="0">
                <a:solidFill>
                  <a:srgbClr val="C00000"/>
                </a:solidFill>
              </a:rPr>
              <a:t>1. Tenant on Premises But Fails to Pay Rent - Evict or Sue for Rent</a:t>
            </a:r>
          </a:p>
          <a:p>
            <a:pPr>
              <a:lnSpc>
                <a:spcPct val="97000"/>
              </a:lnSpc>
              <a:spcBef>
                <a:spcPts val="0"/>
              </a:spcBef>
              <a:defRPr/>
            </a:pPr>
            <a:endParaRPr lang="en-US" sz="800" dirty="0"/>
          </a:p>
          <a:p>
            <a:pPr>
              <a:lnSpc>
                <a:spcPct val="97000"/>
              </a:lnSpc>
              <a:spcBef>
                <a:spcPts val="0"/>
              </a:spcBef>
              <a:defRPr/>
            </a:pPr>
            <a:r>
              <a:rPr lang="en-US" b="1" dirty="0">
                <a:solidFill>
                  <a:srgbClr val="006600"/>
                </a:solidFill>
              </a:rPr>
              <a:t>A. Common Law</a:t>
            </a:r>
          </a:p>
          <a:p>
            <a:pPr>
              <a:lnSpc>
                <a:spcPct val="97000"/>
              </a:lnSpc>
              <a:spcBef>
                <a:spcPts val="0"/>
              </a:spcBef>
              <a:defRPr/>
            </a:pPr>
            <a:endParaRPr lang="en-US" sz="800" dirty="0"/>
          </a:p>
          <a:p>
            <a:pPr>
              <a:lnSpc>
                <a:spcPct val="97000"/>
              </a:lnSpc>
              <a:spcBef>
                <a:spcPts val="0"/>
              </a:spcBef>
              <a:defRPr/>
            </a:pPr>
            <a:r>
              <a:rPr lang="en-US" sz="1500" b="1" dirty="0">
                <a:solidFill>
                  <a:srgbClr val="002060"/>
                </a:solidFill>
              </a:rPr>
              <a:t>At common law, a failure to pay rent, resulted only in a cause of action for money damages.</a:t>
            </a:r>
          </a:p>
          <a:p>
            <a:pPr>
              <a:lnSpc>
                <a:spcPct val="97000"/>
              </a:lnSpc>
              <a:spcBef>
                <a:spcPts val="0"/>
              </a:spcBef>
              <a:defRPr/>
            </a:pPr>
            <a:endParaRPr lang="en-US" sz="800" b="1" dirty="0">
              <a:solidFill>
                <a:srgbClr val="002060"/>
              </a:solidFill>
            </a:endParaRPr>
          </a:p>
          <a:p>
            <a:pPr>
              <a:lnSpc>
                <a:spcPct val="97000"/>
              </a:lnSpc>
              <a:spcBef>
                <a:spcPts val="0"/>
              </a:spcBef>
              <a:defRPr/>
            </a:pPr>
            <a:r>
              <a:rPr lang="en-US" sz="1500" b="1" dirty="0">
                <a:solidFill>
                  <a:srgbClr val="002060"/>
                </a:solidFill>
              </a:rPr>
              <a:t>A breach by either party did not give rise to a right to terminate the lease.</a:t>
            </a:r>
          </a:p>
          <a:p>
            <a:pPr>
              <a:lnSpc>
                <a:spcPct val="97000"/>
              </a:lnSpc>
              <a:spcBef>
                <a:spcPts val="0"/>
              </a:spcBef>
              <a:defRPr/>
            </a:pPr>
            <a:endParaRPr lang="en-US" sz="600" b="1" dirty="0">
              <a:solidFill>
                <a:srgbClr val="002060"/>
              </a:solidFill>
            </a:endParaRPr>
          </a:p>
          <a:p>
            <a:pPr>
              <a:lnSpc>
                <a:spcPct val="97000"/>
              </a:lnSpc>
              <a:spcBef>
                <a:spcPts val="0"/>
              </a:spcBef>
              <a:defRPr/>
            </a:pPr>
            <a:r>
              <a:rPr lang="en-US" sz="1500" b="1" dirty="0">
                <a:solidFill>
                  <a:srgbClr val="002060"/>
                </a:solidFill>
              </a:rPr>
              <a:t>Most leases, however, now grant the non breaching party the right to terminate.  </a:t>
            </a:r>
          </a:p>
          <a:p>
            <a:pPr>
              <a:lnSpc>
                <a:spcPct val="97000"/>
              </a:lnSpc>
              <a:spcBef>
                <a:spcPts val="0"/>
              </a:spcBef>
              <a:defRPr/>
            </a:pPr>
            <a:endParaRPr lang="en-US" sz="1600" dirty="0"/>
          </a:p>
          <a:p>
            <a:pPr>
              <a:lnSpc>
                <a:spcPct val="97000"/>
              </a:lnSpc>
              <a:spcBef>
                <a:spcPts val="0"/>
              </a:spcBef>
              <a:defRPr/>
            </a:pPr>
            <a:r>
              <a:rPr lang="en-US" b="1" dirty="0">
                <a:solidFill>
                  <a:srgbClr val="006600"/>
                </a:solidFill>
              </a:rPr>
              <a:t>B. Unfair Detainer</a:t>
            </a:r>
          </a:p>
          <a:p>
            <a:pPr>
              <a:lnSpc>
                <a:spcPct val="97000"/>
              </a:lnSpc>
              <a:spcBef>
                <a:spcPts val="0"/>
              </a:spcBef>
              <a:defRPr/>
            </a:pPr>
            <a:endParaRPr lang="en-US" sz="700" dirty="0"/>
          </a:p>
          <a:p>
            <a:pPr>
              <a:lnSpc>
                <a:spcPct val="97000"/>
              </a:lnSpc>
              <a:spcBef>
                <a:spcPts val="0"/>
              </a:spcBef>
              <a:defRPr/>
            </a:pPr>
            <a:r>
              <a:rPr lang="en-US" sz="1500" b="1" dirty="0">
                <a:solidFill>
                  <a:srgbClr val="002060"/>
                </a:solidFill>
              </a:rPr>
              <a:t>Additionally, nearly all jurisdictions recognize the doctrine of unfair detainer, </a:t>
            </a:r>
          </a:p>
          <a:p>
            <a:pPr>
              <a:lnSpc>
                <a:spcPct val="97000"/>
              </a:lnSpc>
              <a:spcBef>
                <a:spcPts val="0"/>
              </a:spcBef>
              <a:defRPr/>
            </a:pPr>
            <a:r>
              <a:rPr lang="en-US" sz="1500" b="1" dirty="0">
                <a:solidFill>
                  <a:srgbClr val="002060"/>
                </a:solidFill>
              </a:rPr>
              <a:t>which permits the landlord to evict a defaulting tenant. </a:t>
            </a:r>
          </a:p>
          <a:p>
            <a:pPr>
              <a:lnSpc>
                <a:spcPct val="97000"/>
              </a:lnSpc>
              <a:spcBef>
                <a:spcPts val="0"/>
              </a:spcBef>
              <a:defRPr/>
            </a:pPr>
            <a:endParaRPr lang="en-US" sz="800" dirty="0"/>
          </a:p>
          <a:p>
            <a:pPr>
              <a:lnSpc>
                <a:spcPct val="97000"/>
              </a:lnSpc>
              <a:spcBef>
                <a:spcPts val="0"/>
              </a:spcBef>
              <a:defRPr/>
            </a:pPr>
            <a:r>
              <a:rPr lang="en-US" sz="1500" b="1" dirty="0">
                <a:solidFill>
                  <a:srgbClr val="002060"/>
                </a:solidFill>
              </a:rPr>
              <a:t>This doctrine provides for a quick hearing, but severely limits the issues that may be raised.</a:t>
            </a:r>
          </a:p>
          <a:p>
            <a:pPr>
              <a:lnSpc>
                <a:spcPct val="97000"/>
              </a:lnSpc>
              <a:spcBef>
                <a:spcPts val="0"/>
              </a:spcBef>
              <a:defRPr/>
            </a:pPr>
            <a:endParaRPr lang="en-US" sz="800" b="1" dirty="0"/>
          </a:p>
          <a:p>
            <a:pPr>
              <a:lnSpc>
                <a:spcPct val="97000"/>
              </a:lnSpc>
              <a:spcBef>
                <a:spcPts val="0"/>
              </a:spcBef>
              <a:defRPr/>
            </a:pPr>
            <a:r>
              <a:rPr lang="en-US" sz="1500" b="1" dirty="0">
                <a:solidFill>
                  <a:srgbClr val="002060"/>
                </a:solidFill>
              </a:rPr>
              <a:t>Under this doctrine, the only issue properly before the court is the landlord's right to rent</a:t>
            </a:r>
          </a:p>
          <a:p>
            <a:pPr>
              <a:lnSpc>
                <a:spcPct val="97000"/>
              </a:lnSpc>
              <a:spcBef>
                <a:spcPts val="0"/>
              </a:spcBef>
              <a:defRPr/>
            </a:pPr>
            <a:r>
              <a:rPr lang="en-US" sz="1500" b="1" dirty="0">
                <a:solidFill>
                  <a:srgbClr val="002060"/>
                </a:solidFill>
              </a:rPr>
              <a:t>and possession. The tenant cannot raise counterclaims.</a:t>
            </a:r>
          </a:p>
        </p:txBody>
      </p:sp>
      <p:sp>
        <p:nvSpPr>
          <p:cNvPr id="2" name="Slide Number Placeholder 1"/>
          <p:cNvSpPr>
            <a:spLocks noGrp="1"/>
          </p:cNvSpPr>
          <p:nvPr>
            <p:ph type="sldNum" sz="quarter" idx="12"/>
          </p:nvPr>
        </p:nvSpPr>
        <p:spPr/>
        <p:txBody>
          <a:bodyPr/>
          <a:lstStyle/>
          <a:p>
            <a:pPr>
              <a:defRPr/>
            </a:pPr>
            <a:fld id="{47727EE4-E3A6-478E-BA8E-5189AEC7724D}" type="slidenum">
              <a:rPr lang="en-US" smtClean="0"/>
              <a:pPr>
                <a:defRPr/>
              </a:pPr>
              <a:t>28</a:t>
            </a:fld>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6"/>
          <p:cNvSpPr>
            <a:spLocks noChangeArrowheads="1"/>
          </p:cNvSpPr>
          <p:nvPr/>
        </p:nvSpPr>
        <p:spPr bwMode="auto">
          <a:xfrm>
            <a:off x="381000" y="990600"/>
            <a:ext cx="8382000" cy="5638800"/>
          </a:xfrm>
          <a:prstGeom prst="rect">
            <a:avLst/>
          </a:prstGeom>
          <a:noFill/>
          <a:ln w="9525">
            <a:noFill/>
            <a:miter lim="800000"/>
            <a:headEnd/>
            <a:tailEnd/>
          </a:ln>
        </p:spPr>
        <p:txBody>
          <a:bodyPr/>
          <a:lstStyle/>
          <a:p>
            <a:pPr marL="342900" indent="-342900" algn="just">
              <a:lnSpc>
                <a:spcPct val="110000"/>
              </a:lnSpc>
              <a:spcBef>
                <a:spcPts val="0"/>
              </a:spcBef>
              <a:defRPr/>
            </a:pPr>
            <a:r>
              <a:rPr lang="en-US" sz="2800" b="1" dirty="0">
                <a:solidFill>
                  <a:srgbClr val="A50021"/>
                </a:solidFill>
              </a:rPr>
              <a:t>Landlord and Tenant Law</a:t>
            </a:r>
          </a:p>
          <a:p>
            <a:pPr marL="342900" indent="-342900" algn="just">
              <a:lnSpc>
                <a:spcPct val="110000"/>
              </a:lnSpc>
              <a:spcBef>
                <a:spcPts val="0"/>
              </a:spcBef>
              <a:defRPr/>
            </a:pPr>
            <a:r>
              <a:rPr lang="en-US" sz="2400" b="1" dirty="0">
                <a:solidFill>
                  <a:srgbClr val="A50021"/>
                </a:solidFill>
              </a:rPr>
              <a:t>		</a:t>
            </a:r>
            <a:r>
              <a:rPr lang="en-US" sz="2400" b="1" dirty="0">
                <a:solidFill>
                  <a:srgbClr val="3C8C93"/>
                </a:solidFill>
              </a:rPr>
              <a:t> Tenant and Landlord Duties and Remedies</a:t>
            </a:r>
          </a:p>
          <a:p>
            <a:pPr marL="342900" indent="-342900" algn="just">
              <a:lnSpc>
                <a:spcPct val="110000"/>
              </a:lnSpc>
              <a:spcBef>
                <a:spcPts val="0"/>
              </a:spcBef>
              <a:defRPr/>
            </a:pPr>
            <a:r>
              <a:rPr lang="en-US" sz="2000" b="1" dirty="0"/>
              <a:t>Landlord Duties and Remedies:</a:t>
            </a:r>
          </a:p>
          <a:p>
            <a:pPr marL="342900" lvl="1" indent="-342900" algn="just">
              <a:lnSpc>
                <a:spcPct val="110000"/>
              </a:lnSpc>
              <a:spcBef>
                <a:spcPts val="0"/>
              </a:spcBef>
              <a:defRPr/>
            </a:pPr>
            <a:r>
              <a:rPr lang="en-US" sz="2000" b="1" i="1" dirty="0">
                <a:solidFill>
                  <a:schemeClr val="accent2"/>
                </a:solidFill>
              </a:rPr>
              <a:t>		Landlord’s Remedies for Tenant’s Failure to Pay Rent</a:t>
            </a:r>
          </a:p>
          <a:p>
            <a:pPr>
              <a:lnSpc>
                <a:spcPct val="110000"/>
              </a:lnSpc>
              <a:spcBef>
                <a:spcPts val="0"/>
              </a:spcBef>
              <a:defRPr/>
            </a:pPr>
            <a:r>
              <a:rPr lang="en-US" sz="2000" b="1" dirty="0">
                <a:solidFill>
                  <a:srgbClr val="C00000"/>
                </a:solidFill>
              </a:rPr>
              <a:t>2. Tenant  Abandons Premises – Do Nothing of Sue for Rent</a:t>
            </a:r>
          </a:p>
          <a:p>
            <a:pPr>
              <a:lnSpc>
                <a:spcPct val="110000"/>
              </a:lnSpc>
              <a:spcBef>
                <a:spcPts val="0"/>
              </a:spcBef>
              <a:defRPr/>
            </a:pPr>
            <a:endParaRPr lang="en-US" sz="800" dirty="0"/>
          </a:p>
          <a:p>
            <a:pPr>
              <a:lnSpc>
                <a:spcPct val="110000"/>
              </a:lnSpc>
              <a:spcBef>
                <a:spcPts val="0"/>
              </a:spcBef>
              <a:defRPr/>
            </a:pPr>
            <a:r>
              <a:rPr lang="en-US" sz="1500" b="1" dirty="0">
                <a:solidFill>
                  <a:srgbClr val="002060"/>
                </a:solidFill>
              </a:rPr>
              <a:t>If the tenant unjustifiably abandons the property, the landlord has two options: </a:t>
            </a:r>
          </a:p>
          <a:p>
            <a:pPr>
              <a:lnSpc>
                <a:spcPct val="110000"/>
              </a:lnSpc>
              <a:spcBef>
                <a:spcPts val="0"/>
              </a:spcBef>
              <a:defRPr/>
            </a:pPr>
            <a:r>
              <a:rPr lang="en-US" sz="1500" b="1" dirty="0">
                <a:solidFill>
                  <a:srgbClr val="002060"/>
                </a:solidFill>
              </a:rPr>
              <a:t>He may do nothing, or he may repossess the premises.</a:t>
            </a:r>
          </a:p>
          <a:p>
            <a:pPr>
              <a:lnSpc>
                <a:spcPct val="110000"/>
              </a:lnSpc>
              <a:spcBef>
                <a:spcPts val="0"/>
              </a:spcBef>
              <a:defRPr/>
            </a:pPr>
            <a:endParaRPr lang="en-US" sz="800" b="1" dirty="0">
              <a:solidFill>
                <a:srgbClr val="006600"/>
              </a:solidFill>
            </a:endParaRPr>
          </a:p>
          <a:p>
            <a:pPr>
              <a:lnSpc>
                <a:spcPct val="110000"/>
              </a:lnSpc>
              <a:spcBef>
                <a:spcPts val="0"/>
              </a:spcBef>
              <a:defRPr/>
            </a:pPr>
            <a:r>
              <a:rPr lang="en-US" b="1" dirty="0">
                <a:solidFill>
                  <a:srgbClr val="006600"/>
                </a:solidFill>
              </a:rPr>
              <a:t>A. Do Nothing – Because the Tenant Remains Liable</a:t>
            </a:r>
          </a:p>
          <a:p>
            <a:pPr>
              <a:lnSpc>
                <a:spcPct val="110000"/>
              </a:lnSpc>
              <a:spcBef>
                <a:spcPts val="0"/>
              </a:spcBef>
              <a:defRPr/>
            </a:pPr>
            <a:endParaRPr lang="en-US" sz="800" dirty="0"/>
          </a:p>
          <a:p>
            <a:pPr>
              <a:lnSpc>
                <a:spcPct val="110000"/>
              </a:lnSpc>
              <a:spcBef>
                <a:spcPts val="0"/>
              </a:spcBef>
              <a:defRPr/>
            </a:pPr>
            <a:r>
              <a:rPr lang="en-US" sz="1500" b="1" dirty="0">
                <a:solidFill>
                  <a:srgbClr val="002060"/>
                </a:solidFill>
              </a:rPr>
              <a:t>Under the traditional view, the landlord may let the premises lie idle and collect the rent from the abandoning tenant, unless the tenant tenders an acceptable substituting tenant.</a:t>
            </a:r>
          </a:p>
          <a:p>
            <a:pPr>
              <a:lnSpc>
                <a:spcPct val="110000"/>
              </a:lnSpc>
              <a:spcBef>
                <a:spcPts val="0"/>
              </a:spcBef>
              <a:defRPr/>
            </a:pPr>
            <a:endParaRPr lang="en-US" sz="800" b="1" dirty="0"/>
          </a:p>
          <a:p>
            <a:pPr>
              <a:lnSpc>
                <a:spcPct val="110000"/>
              </a:lnSpc>
              <a:spcBef>
                <a:spcPts val="0"/>
              </a:spcBef>
              <a:defRPr/>
            </a:pPr>
            <a:r>
              <a:rPr lang="en-US" sz="1500" b="1" dirty="0">
                <a:solidFill>
                  <a:srgbClr val="002060"/>
                </a:solidFill>
              </a:rPr>
              <a:t>However, the landlord must make reasonable efforts to mitigate his damages by </a:t>
            </a:r>
            <a:r>
              <a:rPr lang="en-US" sz="1500" b="1" dirty="0" err="1">
                <a:solidFill>
                  <a:srgbClr val="002060"/>
                </a:solidFill>
              </a:rPr>
              <a:t>reletting</a:t>
            </a:r>
            <a:endParaRPr lang="en-US" sz="1500" b="1" dirty="0">
              <a:solidFill>
                <a:srgbClr val="002060"/>
              </a:solidFill>
            </a:endParaRPr>
          </a:p>
          <a:p>
            <a:pPr>
              <a:lnSpc>
                <a:spcPct val="110000"/>
              </a:lnSpc>
              <a:spcBef>
                <a:spcPts val="0"/>
              </a:spcBef>
              <a:defRPr/>
            </a:pPr>
            <a:r>
              <a:rPr lang="en-US" sz="1500" b="1" dirty="0">
                <a:solidFill>
                  <a:srgbClr val="002060"/>
                </a:solidFill>
              </a:rPr>
              <a:t>to a new tenant. U </a:t>
            </a:r>
            <a:r>
              <a:rPr lang="en-US" sz="1500" b="1" dirty="0" err="1">
                <a:solidFill>
                  <a:srgbClr val="002060"/>
                </a:solidFill>
              </a:rPr>
              <a:t>nder</a:t>
            </a:r>
            <a:r>
              <a:rPr lang="en-US" sz="1500" b="1" dirty="0">
                <a:solidFill>
                  <a:srgbClr val="002060"/>
                </a:solidFill>
              </a:rPr>
              <a:t> this view, if he could have done so but does not attempt to </a:t>
            </a:r>
            <a:r>
              <a:rPr lang="en-US" sz="1500" b="1" dirty="0" err="1">
                <a:solidFill>
                  <a:srgbClr val="002060"/>
                </a:solidFill>
              </a:rPr>
              <a:t>relet</a:t>
            </a:r>
            <a:r>
              <a:rPr lang="en-US" sz="1500" b="1" dirty="0">
                <a:solidFill>
                  <a:srgbClr val="002060"/>
                </a:solidFill>
              </a:rPr>
              <a:t>,</a:t>
            </a:r>
          </a:p>
          <a:p>
            <a:pPr>
              <a:lnSpc>
                <a:spcPct val="110000"/>
              </a:lnSpc>
              <a:spcBef>
                <a:spcPts val="0"/>
              </a:spcBef>
              <a:defRPr/>
            </a:pPr>
            <a:r>
              <a:rPr lang="en-US" sz="1500" b="1" dirty="0">
                <a:solidFill>
                  <a:srgbClr val="002060"/>
                </a:solidFill>
              </a:rPr>
              <a:t>his recovery against the tenant will be reduced accordingly.</a:t>
            </a:r>
          </a:p>
          <a:p>
            <a:pPr>
              <a:lnSpc>
                <a:spcPct val="110000"/>
              </a:lnSpc>
              <a:spcBef>
                <a:spcPts val="0"/>
              </a:spcBef>
              <a:defRPr/>
            </a:pPr>
            <a:endParaRPr lang="en-US" sz="800" dirty="0"/>
          </a:p>
          <a:p>
            <a:pPr>
              <a:lnSpc>
                <a:spcPct val="110000"/>
              </a:lnSpc>
              <a:spcBef>
                <a:spcPts val="0"/>
              </a:spcBef>
              <a:defRPr/>
            </a:pPr>
            <a:r>
              <a:rPr lang="en-US" b="1" dirty="0">
                <a:solidFill>
                  <a:srgbClr val="006600"/>
                </a:solidFill>
              </a:rPr>
              <a:t>B. Repossess – Tenant’s Liability Depends on Surrender</a:t>
            </a:r>
          </a:p>
          <a:p>
            <a:pPr>
              <a:lnSpc>
                <a:spcPct val="110000"/>
              </a:lnSpc>
              <a:spcBef>
                <a:spcPts val="0"/>
              </a:spcBef>
              <a:defRPr/>
            </a:pPr>
            <a:endParaRPr lang="en-US" sz="800" b="1" dirty="0">
              <a:solidFill>
                <a:srgbClr val="002060"/>
              </a:solidFill>
            </a:endParaRPr>
          </a:p>
          <a:p>
            <a:pPr>
              <a:lnSpc>
                <a:spcPct val="110000"/>
              </a:lnSpc>
              <a:spcBef>
                <a:spcPts val="0"/>
              </a:spcBef>
              <a:defRPr/>
            </a:pPr>
            <a:r>
              <a:rPr lang="en-US" sz="1500" b="1" dirty="0">
                <a:solidFill>
                  <a:srgbClr val="002060"/>
                </a:solidFill>
              </a:rPr>
              <a:t>If the landlord repossesses and/or </a:t>
            </a:r>
            <a:r>
              <a:rPr lang="en-US" sz="1500" b="1" dirty="0" err="1">
                <a:solidFill>
                  <a:srgbClr val="002060"/>
                </a:solidFill>
              </a:rPr>
              <a:t>relets</a:t>
            </a:r>
            <a:r>
              <a:rPr lang="en-US" sz="1500" b="1" dirty="0">
                <a:solidFill>
                  <a:srgbClr val="002060"/>
                </a:solidFill>
              </a:rPr>
              <a:t> the premises, the tenant's liability will depend on whether the landlord has accepted a surrender of the premises.</a:t>
            </a:r>
          </a:p>
        </p:txBody>
      </p:sp>
      <p:sp>
        <p:nvSpPr>
          <p:cNvPr id="2" name="Slide Number Placeholder 1"/>
          <p:cNvSpPr>
            <a:spLocks noGrp="1"/>
          </p:cNvSpPr>
          <p:nvPr>
            <p:ph type="sldNum" sz="quarter" idx="12"/>
          </p:nvPr>
        </p:nvSpPr>
        <p:spPr/>
        <p:txBody>
          <a:bodyPr/>
          <a:lstStyle/>
          <a:p>
            <a:pPr>
              <a:defRPr/>
            </a:pPr>
            <a:fld id="{47727EE4-E3A6-478E-BA8E-5189AEC7724D}" type="slidenum">
              <a:rPr lang="en-US" smtClean="0"/>
              <a:pPr>
                <a:defRPr/>
              </a:pPr>
              <a:t>29</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8" name="Picture 3"/>
          <p:cNvPicPr>
            <a:picLocks noChangeAspect="1" noChangeArrowheads="1"/>
          </p:cNvPicPr>
          <p:nvPr/>
        </p:nvPicPr>
        <p:blipFill>
          <a:blip r:embed="rId2" cstate="print"/>
          <a:srcRect/>
          <a:stretch>
            <a:fillRect/>
          </a:stretch>
        </p:blipFill>
        <p:spPr bwMode="auto">
          <a:xfrm>
            <a:off x="381000" y="914400"/>
            <a:ext cx="8458200" cy="5715000"/>
          </a:xfrm>
          <a:prstGeom prst="rect">
            <a:avLst/>
          </a:prstGeom>
          <a:noFill/>
          <a:ln w="9525">
            <a:noFill/>
            <a:miter lim="800000"/>
            <a:headEnd/>
            <a:tailEnd/>
          </a:ln>
        </p:spPr>
      </p:pic>
      <p:sp>
        <p:nvSpPr>
          <p:cNvPr id="9" name="TextBox 8"/>
          <p:cNvSpPr txBox="1"/>
          <p:nvPr/>
        </p:nvSpPr>
        <p:spPr>
          <a:xfrm>
            <a:off x="762719" y="1447800"/>
            <a:ext cx="7694762" cy="4379019"/>
          </a:xfrm>
          <a:prstGeom prst="rect">
            <a:avLst/>
          </a:prstGeom>
          <a:solidFill>
            <a:schemeClr val="accent3"/>
          </a:solidFill>
        </p:spPr>
        <p:txBody>
          <a:bodyPr wrap="square">
            <a:spAutoFit/>
          </a:bodyPr>
          <a:lstStyle/>
          <a:p>
            <a:pPr>
              <a:lnSpc>
                <a:spcPct val="110000"/>
              </a:lnSpc>
              <a:defRPr/>
            </a:pPr>
            <a:r>
              <a:rPr lang="en-US" sz="3600" b="1" dirty="0"/>
              <a:t>Tonight We Will Speak About: </a:t>
            </a:r>
          </a:p>
          <a:p>
            <a:pPr>
              <a:lnSpc>
                <a:spcPct val="110000"/>
              </a:lnSpc>
              <a:defRPr/>
            </a:pPr>
            <a:r>
              <a:rPr lang="en-US" sz="2800" b="1" dirty="0">
                <a:solidFill>
                  <a:srgbClr val="006600"/>
                </a:solidFill>
              </a:rPr>
              <a:t>Real Property - Rights in Land</a:t>
            </a:r>
          </a:p>
          <a:p>
            <a:pPr>
              <a:lnSpc>
                <a:spcPct val="110000"/>
              </a:lnSpc>
              <a:buFont typeface="Arial" pitchFamily="34" charset="0"/>
              <a:buChar char="•"/>
              <a:defRPr/>
            </a:pPr>
            <a:r>
              <a:rPr lang="en-US" sz="2800" b="1" dirty="0">
                <a:solidFill>
                  <a:srgbClr val="002060"/>
                </a:solidFill>
              </a:rPr>
              <a:t> Role Models</a:t>
            </a:r>
          </a:p>
          <a:p>
            <a:pPr algn="just">
              <a:lnSpc>
                <a:spcPct val="110000"/>
              </a:lnSpc>
              <a:defRPr/>
            </a:pPr>
            <a:r>
              <a:rPr lang="en-US" sz="1600" b="1" i="1" dirty="0">
                <a:solidFill>
                  <a:srgbClr val="C00000"/>
                </a:solidFill>
              </a:rPr>
              <a:t>    Part One: The Value of Inspiration</a:t>
            </a:r>
          </a:p>
          <a:p>
            <a:pPr algn="just">
              <a:lnSpc>
                <a:spcPct val="110000"/>
              </a:lnSpc>
              <a:defRPr/>
            </a:pPr>
            <a:endParaRPr lang="en-US" sz="500" b="1" i="1" dirty="0">
              <a:solidFill>
                <a:srgbClr val="C00000"/>
              </a:solidFill>
            </a:endParaRPr>
          </a:p>
          <a:p>
            <a:pPr>
              <a:lnSpc>
                <a:spcPct val="110000"/>
              </a:lnSpc>
              <a:buFont typeface="Arial" pitchFamily="34" charset="0"/>
              <a:buChar char="•"/>
              <a:defRPr/>
            </a:pPr>
            <a:r>
              <a:rPr lang="en-US" sz="2800" b="1" dirty="0">
                <a:solidFill>
                  <a:srgbClr val="002060"/>
                </a:solidFill>
              </a:rPr>
              <a:t> The Law of Landlords and Tenancies</a:t>
            </a:r>
          </a:p>
          <a:p>
            <a:pPr algn="just">
              <a:lnSpc>
                <a:spcPct val="110000"/>
              </a:lnSpc>
              <a:defRPr/>
            </a:pPr>
            <a:r>
              <a:rPr lang="en-US" sz="1600" b="1" i="1" dirty="0">
                <a:solidFill>
                  <a:srgbClr val="C00000"/>
                </a:solidFill>
              </a:rPr>
              <a:t>    Part Two: Definitions</a:t>
            </a:r>
          </a:p>
          <a:p>
            <a:pPr algn="just">
              <a:lnSpc>
                <a:spcPct val="110000"/>
              </a:lnSpc>
              <a:defRPr/>
            </a:pPr>
            <a:r>
              <a:rPr lang="en-US" sz="1600" b="1" i="1" dirty="0">
                <a:solidFill>
                  <a:srgbClr val="C00000"/>
                </a:solidFill>
              </a:rPr>
              <a:t>	     Leasehold Interests</a:t>
            </a:r>
          </a:p>
          <a:p>
            <a:pPr algn="just">
              <a:lnSpc>
                <a:spcPct val="110000"/>
              </a:lnSpc>
              <a:defRPr/>
            </a:pPr>
            <a:r>
              <a:rPr lang="en-US" sz="1600" b="1" i="1" dirty="0">
                <a:solidFill>
                  <a:srgbClr val="C00000"/>
                </a:solidFill>
              </a:rPr>
              <a:t>	     Leases</a:t>
            </a:r>
          </a:p>
          <a:p>
            <a:pPr algn="just">
              <a:lnSpc>
                <a:spcPct val="110000"/>
              </a:lnSpc>
              <a:defRPr/>
            </a:pPr>
            <a:r>
              <a:rPr lang="en-US" sz="1600" b="1" i="1" dirty="0">
                <a:solidFill>
                  <a:srgbClr val="C00000"/>
                </a:solidFill>
              </a:rPr>
              <a:t>	     Tenants Duties and Remedies</a:t>
            </a:r>
          </a:p>
          <a:p>
            <a:pPr algn="just">
              <a:lnSpc>
                <a:spcPct val="110000"/>
              </a:lnSpc>
              <a:defRPr/>
            </a:pPr>
            <a:r>
              <a:rPr lang="en-US" sz="1600" b="1" i="1" dirty="0">
                <a:solidFill>
                  <a:srgbClr val="C00000"/>
                </a:solidFill>
              </a:rPr>
              <a:t>	     Landlords Duties and Remedies</a:t>
            </a:r>
          </a:p>
          <a:p>
            <a:pPr algn="just">
              <a:lnSpc>
                <a:spcPct val="110000"/>
              </a:lnSpc>
              <a:defRPr/>
            </a:pPr>
            <a:endParaRPr lang="en-US" b="1" i="1" dirty="0">
              <a:solidFill>
                <a:srgbClr val="C00000"/>
              </a:solidFill>
            </a:endParaRPr>
          </a:p>
          <a:p>
            <a:pPr algn="ctr">
              <a:lnSpc>
                <a:spcPct val="87000"/>
              </a:lnSpc>
              <a:defRPr/>
            </a:pPr>
            <a:endParaRPr lang="en-US" b="1" dirty="0">
              <a:solidFill>
                <a:srgbClr val="C00000"/>
              </a:solidFill>
            </a:endParaRPr>
          </a:p>
        </p:txBody>
      </p:sp>
    </p:spTree>
    <p:extLst>
      <p:ext uri="{BB962C8B-B14F-4D97-AF65-F5344CB8AC3E}">
        <p14:creationId xmlns:p14="http://schemas.microsoft.com/office/powerpoint/2010/main" val="65104315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6"/>
          <p:cNvSpPr>
            <a:spLocks noChangeArrowheads="1"/>
          </p:cNvSpPr>
          <p:nvPr/>
        </p:nvSpPr>
        <p:spPr bwMode="auto">
          <a:xfrm>
            <a:off x="381000" y="1066800"/>
            <a:ext cx="8458200" cy="5334000"/>
          </a:xfrm>
          <a:prstGeom prst="rect">
            <a:avLst/>
          </a:prstGeom>
          <a:noFill/>
          <a:ln w="9525">
            <a:noFill/>
            <a:miter lim="800000"/>
            <a:headEnd/>
            <a:tailEnd/>
          </a:ln>
        </p:spPr>
        <p:txBody>
          <a:bodyPr/>
          <a:lstStyle/>
          <a:p>
            <a:pPr marL="342900" indent="-342900" algn="just">
              <a:lnSpc>
                <a:spcPct val="95000"/>
              </a:lnSpc>
              <a:spcBef>
                <a:spcPts val="0"/>
              </a:spcBef>
              <a:defRPr/>
            </a:pPr>
            <a:r>
              <a:rPr lang="en-US" sz="2800" b="1" dirty="0">
                <a:solidFill>
                  <a:srgbClr val="A50021"/>
                </a:solidFill>
              </a:rPr>
              <a:t>Landlord and Tenant Law</a:t>
            </a:r>
          </a:p>
          <a:p>
            <a:pPr marL="342900" indent="-342900" algn="just">
              <a:lnSpc>
                <a:spcPct val="95000"/>
              </a:lnSpc>
              <a:spcBef>
                <a:spcPts val="0"/>
              </a:spcBef>
              <a:defRPr/>
            </a:pPr>
            <a:r>
              <a:rPr lang="en-US" sz="2400" b="1" dirty="0">
                <a:solidFill>
                  <a:srgbClr val="A50021"/>
                </a:solidFill>
              </a:rPr>
              <a:t>		</a:t>
            </a:r>
            <a:r>
              <a:rPr lang="en-US" sz="2400" b="1" dirty="0">
                <a:solidFill>
                  <a:srgbClr val="3C8C93"/>
                </a:solidFill>
              </a:rPr>
              <a:t> Tenant and Landlord Duties and Remedies</a:t>
            </a:r>
          </a:p>
          <a:p>
            <a:pPr marL="342900" indent="-342900" algn="just">
              <a:lnSpc>
                <a:spcPct val="95000"/>
              </a:lnSpc>
              <a:spcBef>
                <a:spcPts val="0"/>
              </a:spcBef>
              <a:defRPr/>
            </a:pPr>
            <a:r>
              <a:rPr lang="en-US" sz="2000" b="1" dirty="0"/>
              <a:t>Landlord Duties and Remedies:</a:t>
            </a:r>
          </a:p>
          <a:p>
            <a:pPr marL="342900" lvl="1" indent="-342900" algn="just">
              <a:lnSpc>
                <a:spcPct val="95000"/>
              </a:lnSpc>
              <a:spcBef>
                <a:spcPts val="0"/>
              </a:spcBef>
              <a:defRPr/>
            </a:pPr>
            <a:r>
              <a:rPr lang="en-US" sz="2000" b="1" i="1" dirty="0">
                <a:solidFill>
                  <a:schemeClr val="accent2"/>
                </a:solidFill>
              </a:rPr>
              <a:t>		Landlord’s Duty to Maintain or Repair Premises</a:t>
            </a:r>
            <a:endParaRPr lang="en-US" sz="2000" b="1" dirty="0">
              <a:solidFill>
                <a:srgbClr val="C00000"/>
              </a:solidFill>
            </a:endParaRPr>
          </a:p>
          <a:p>
            <a:pPr>
              <a:lnSpc>
                <a:spcPct val="95000"/>
              </a:lnSpc>
              <a:spcBef>
                <a:spcPts val="0"/>
              </a:spcBef>
              <a:defRPr/>
            </a:pPr>
            <a:r>
              <a:rPr lang="en-US" sz="2000" b="1" dirty="0">
                <a:solidFill>
                  <a:srgbClr val="006600"/>
                </a:solidFill>
              </a:rPr>
              <a:t>Generally No Duty:</a:t>
            </a:r>
          </a:p>
          <a:p>
            <a:pPr>
              <a:lnSpc>
                <a:spcPct val="95000"/>
              </a:lnSpc>
              <a:spcBef>
                <a:spcPts val="0"/>
              </a:spcBef>
              <a:defRPr/>
            </a:pPr>
            <a:endParaRPr lang="en-US" sz="800" dirty="0"/>
          </a:p>
          <a:p>
            <a:pPr>
              <a:lnSpc>
                <a:spcPct val="95000"/>
              </a:lnSpc>
              <a:spcBef>
                <a:spcPts val="0"/>
              </a:spcBef>
              <a:defRPr/>
            </a:pPr>
            <a:r>
              <a:rPr lang="en-US" sz="2000" b="1" dirty="0">
                <a:solidFill>
                  <a:srgbClr val="002060"/>
                </a:solidFill>
              </a:rPr>
              <a:t>Subject to modification by:</a:t>
            </a:r>
          </a:p>
          <a:p>
            <a:pPr marL="457200" indent="-457200">
              <a:lnSpc>
                <a:spcPct val="95000"/>
              </a:lnSpc>
              <a:spcBef>
                <a:spcPts val="0"/>
              </a:spcBef>
              <a:buFont typeface="Arial" pitchFamily="34" charset="0"/>
              <a:buChar char="•"/>
              <a:defRPr/>
            </a:pPr>
            <a:r>
              <a:rPr lang="en-US" sz="2000" b="1" dirty="0">
                <a:solidFill>
                  <a:srgbClr val="FF0000"/>
                </a:solidFill>
              </a:rPr>
              <a:t>lease,</a:t>
            </a:r>
          </a:p>
          <a:p>
            <a:pPr marL="457200" indent="-457200">
              <a:lnSpc>
                <a:spcPct val="95000"/>
              </a:lnSpc>
              <a:spcBef>
                <a:spcPts val="0"/>
              </a:spcBef>
              <a:buFont typeface="Arial" pitchFamily="34" charset="0"/>
              <a:buChar char="•"/>
              <a:defRPr/>
            </a:pPr>
            <a:r>
              <a:rPr lang="en-US" sz="2000" b="1" dirty="0">
                <a:solidFill>
                  <a:srgbClr val="FF0000"/>
                </a:solidFill>
              </a:rPr>
              <a:t>a statute,</a:t>
            </a:r>
          </a:p>
          <a:p>
            <a:pPr marL="457200" indent="-457200">
              <a:lnSpc>
                <a:spcPct val="95000"/>
              </a:lnSpc>
              <a:spcBef>
                <a:spcPts val="0"/>
              </a:spcBef>
              <a:buFont typeface="Arial" pitchFamily="34" charset="0"/>
              <a:buChar char="•"/>
              <a:defRPr/>
            </a:pPr>
            <a:r>
              <a:rPr lang="en-US" sz="2000" b="1" dirty="0">
                <a:solidFill>
                  <a:srgbClr val="FF0000"/>
                </a:solidFill>
              </a:rPr>
              <a:t>or the implied warranty of habitability, </a:t>
            </a:r>
          </a:p>
          <a:p>
            <a:pPr>
              <a:lnSpc>
                <a:spcPct val="95000"/>
              </a:lnSpc>
              <a:spcBef>
                <a:spcPts val="0"/>
              </a:spcBef>
              <a:defRPr/>
            </a:pPr>
            <a:endParaRPr lang="en-US" sz="1000" b="1" dirty="0">
              <a:solidFill>
                <a:srgbClr val="002060"/>
              </a:solidFill>
            </a:endParaRPr>
          </a:p>
          <a:p>
            <a:pPr>
              <a:lnSpc>
                <a:spcPct val="95000"/>
              </a:lnSpc>
              <a:spcBef>
                <a:spcPts val="0"/>
              </a:spcBef>
              <a:defRPr/>
            </a:pPr>
            <a:r>
              <a:rPr lang="en-US" sz="2000" b="1" dirty="0">
                <a:solidFill>
                  <a:srgbClr val="002060"/>
                </a:solidFill>
              </a:rPr>
              <a:t>The general rule is that a landlord has no duty </a:t>
            </a:r>
          </a:p>
          <a:p>
            <a:pPr>
              <a:lnSpc>
                <a:spcPct val="95000"/>
              </a:lnSpc>
              <a:spcBef>
                <a:spcPts val="0"/>
              </a:spcBef>
              <a:defRPr/>
            </a:pPr>
            <a:r>
              <a:rPr lang="en-US" sz="2000" b="1" dirty="0">
                <a:solidFill>
                  <a:srgbClr val="002060"/>
                </a:solidFill>
              </a:rPr>
              <a:t>to repair or maintain the premises.</a:t>
            </a:r>
          </a:p>
          <a:p>
            <a:pPr>
              <a:lnSpc>
                <a:spcPct val="95000"/>
              </a:lnSpc>
              <a:spcBef>
                <a:spcPts val="0"/>
              </a:spcBef>
              <a:defRPr/>
            </a:pPr>
            <a:endParaRPr lang="en-US" sz="800" b="1" dirty="0">
              <a:solidFill>
                <a:srgbClr val="002060"/>
              </a:solidFill>
            </a:endParaRPr>
          </a:p>
          <a:p>
            <a:pPr>
              <a:lnSpc>
                <a:spcPct val="95000"/>
              </a:lnSpc>
              <a:spcBef>
                <a:spcPts val="0"/>
              </a:spcBef>
              <a:defRPr/>
            </a:pPr>
            <a:r>
              <a:rPr lang="en-US" sz="2000" b="1" dirty="0">
                <a:solidFill>
                  <a:srgbClr val="002060"/>
                </a:solidFill>
              </a:rPr>
              <a:t>Leases, however, do commonly prescribe landlord liability </a:t>
            </a:r>
          </a:p>
          <a:p>
            <a:pPr>
              <a:lnSpc>
                <a:spcPct val="95000"/>
              </a:lnSpc>
              <a:spcBef>
                <a:spcPts val="0"/>
              </a:spcBef>
              <a:defRPr/>
            </a:pPr>
            <a:r>
              <a:rPr lang="en-US" sz="2000" b="1" dirty="0">
                <a:solidFill>
                  <a:srgbClr val="002060"/>
                </a:solidFill>
              </a:rPr>
              <a:t>to tenants in several areas.</a:t>
            </a:r>
          </a:p>
          <a:p>
            <a:pPr>
              <a:lnSpc>
                <a:spcPct val="95000"/>
              </a:lnSpc>
              <a:spcBef>
                <a:spcPts val="0"/>
              </a:spcBef>
              <a:defRPr/>
            </a:pPr>
            <a:r>
              <a:rPr lang="en-US" sz="800" b="1" dirty="0">
                <a:solidFill>
                  <a:srgbClr val="002060"/>
                </a:solidFill>
              </a:rPr>
              <a:t> </a:t>
            </a:r>
          </a:p>
          <a:p>
            <a:pPr>
              <a:lnSpc>
                <a:spcPct val="95000"/>
              </a:lnSpc>
              <a:spcBef>
                <a:spcPts val="0"/>
              </a:spcBef>
              <a:defRPr/>
            </a:pPr>
            <a:r>
              <a:rPr lang="en-US" sz="2000" b="1" dirty="0">
                <a:solidFill>
                  <a:srgbClr val="002060"/>
                </a:solidFill>
              </a:rPr>
              <a:t>If a lease does not expressly prescribe landlord duties, however, often some duties, like the duty to maintain or repair the premises,</a:t>
            </a:r>
          </a:p>
          <a:p>
            <a:pPr>
              <a:lnSpc>
                <a:spcPct val="95000"/>
              </a:lnSpc>
              <a:spcBef>
                <a:spcPts val="0"/>
              </a:spcBef>
              <a:defRPr/>
            </a:pPr>
            <a:r>
              <a:rPr lang="en-US" sz="2000" b="1" dirty="0">
                <a:solidFill>
                  <a:srgbClr val="002060"/>
                </a:solidFill>
              </a:rPr>
              <a:t>may in fact be implied.</a:t>
            </a:r>
          </a:p>
        </p:txBody>
      </p:sp>
      <p:sp>
        <p:nvSpPr>
          <p:cNvPr id="2" name="Slide Number Placeholder 1"/>
          <p:cNvSpPr>
            <a:spLocks noGrp="1"/>
          </p:cNvSpPr>
          <p:nvPr>
            <p:ph type="sldNum" sz="quarter" idx="12"/>
          </p:nvPr>
        </p:nvSpPr>
        <p:spPr/>
        <p:txBody>
          <a:bodyPr/>
          <a:lstStyle/>
          <a:p>
            <a:pPr>
              <a:defRPr/>
            </a:pPr>
            <a:fld id="{47727EE4-E3A6-478E-BA8E-5189AEC7724D}" type="slidenum">
              <a:rPr lang="en-US" smtClean="0"/>
              <a:pPr>
                <a:defRPr/>
              </a:pPr>
              <a:t>30</a:t>
            </a:fld>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6"/>
          <p:cNvSpPr>
            <a:spLocks noChangeArrowheads="1"/>
          </p:cNvSpPr>
          <p:nvPr/>
        </p:nvSpPr>
        <p:spPr bwMode="auto">
          <a:xfrm>
            <a:off x="381000" y="1066800"/>
            <a:ext cx="8458200" cy="5410200"/>
          </a:xfrm>
          <a:prstGeom prst="rect">
            <a:avLst/>
          </a:prstGeom>
          <a:noFill/>
          <a:ln w="9525">
            <a:noFill/>
            <a:miter lim="800000"/>
            <a:headEnd/>
            <a:tailEnd/>
          </a:ln>
        </p:spPr>
        <p:txBody>
          <a:bodyPr/>
          <a:lstStyle/>
          <a:p>
            <a:pPr marL="342900" indent="-342900" algn="just">
              <a:lnSpc>
                <a:spcPct val="70000"/>
              </a:lnSpc>
              <a:spcBef>
                <a:spcPct val="20000"/>
              </a:spcBef>
              <a:defRPr/>
            </a:pPr>
            <a:r>
              <a:rPr lang="en-US" sz="2800" b="1" dirty="0">
                <a:solidFill>
                  <a:srgbClr val="A50021"/>
                </a:solidFill>
              </a:rPr>
              <a:t>Landlord and Tenant Law</a:t>
            </a:r>
          </a:p>
          <a:p>
            <a:pPr marL="342900" indent="-342900" algn="just">
              <a:lnSpc>
                <a:spcPct val="70000"/>
              </a:lnSpc>
              <a:spcBef>
                <a:spcPct val="20000"/>
              </a:spcBef>
              <a:defRPr/>
            </a:pPr>
            <a:r>
              <a:rPr lang="en-US" sz="2400" b="1" dirty="0">
                <a:solidFill>
                  <a:srgbClr val="A50021"/>
                </a:solidFill>
              </a:rPr>
              <a:t>		</a:t>
            </a:r>
            <a:r>
              <a:rPr lang="en-US" sz="2400" b="1" dirty="0">
                <a:solidFill>
                  <a:srgbClr val="3C8C93"/>
                </a:solidFill>
              </a:rPr>
              <a:t> Tenant and Landlord Duties and Remedies</a:t>
            </a:r>
          </a:p>
          <a:p>
            <a:pPr marL="342900" indent="-342900" algn="just">
              <a:lnSpc>
                <a:spcPct val="70000"/>
              </a:lnSpc>
              <a:spcBef>
                <a:spcPct val="20000"/>
              </a:spcBef>
              <a:defRPr/>
            </a:pPr>
            <a:r>
              <a:rPr lang="en-US" sz="2000" b="1" dirty="0"/>
              <a:t>Landlord Duties and Remedies:</a:t>
            </a:r>
          </a:p>
          <a:p>
            <a:pPr marL="342900" lvl="1" indent="-342900" algn="just">
              <a:lnSpc>
                <a:spcPct val="70000"/>
              </a:lnSpc>
              <a:spcBef>
                <a:spcPct val="20000"/>
              </a:spcBef>
              <a:defRPr/>
            </a:pPr>
            <a:r>
              <a:rPr lang="en-US" sz="2000" b="1" i="1" dirty="0">
                <a:solidFill>
                  <a:schemeClr val="accent2"/>
                </a:solidFill>
              </a:rPr>
              <a:t>		Landlord’s Duty to Deliver Possession of the Premises</a:t>
            </a:r>
          </a:p>
          <a:p>
            <a:pPr>
              <a:defRPr/>
            </a:pPr>
            <a:endParaRPr lang="en-US" sz="800" b="1" dirty="0">
              <a:solidFill>
                <a:srgbClr val="C00000"/>
              </a:solidFill>
            </a:endParaRPr>
          </a:p>
          <a:p>
            <a:pPr>
              <a:defRPr/>
            </a:pPr>
            <a:r>
              <a:rPr lang="en-US" sz="2000" b="1" dirty="0">
                <a:solidFill>
                  <a:srgbClr val="C00000"/>
                </a:solidFill>
              </a:rPr>
              <a:t>1. Duty to Deliver Actual Possession</a:t>
            </a:r>
          </a:p>
          <a:p>
            <a:pPr>
              <a:defRPr/>
            </a:pPr>
            <a:r>
              <a:rPr lang="en-US" sz="2000" b="1" dirty="0">
                <a:solidFill>
                  <a:srgbClr val="006600"/>
                </a:solidFill>
              </a:rPr>
              <a:t>A. Must Deliver Actual Possession</a:t>
            </a:r>
          </a:p>
          <a:p>
            <a:pPr>
              <a:defRPr/>
            </a:pPr>
            <a:endParaRPr lang="en-US" sz="800" dirty="0"/>
          </a:p>
          <a:p>
            <a:pPr>
              <a:defRPr/>
            </a:pPr>
            <a:r>
              <a:rPr lang="en-US" b="1" dirty="0">
                <a:solidFill>
                  <a:srgbClr val="002060"/>
                </a:solidFill>
              </a:rPr>
              <a:t>The landlord must put the tenant in actual possession of the premises at the beginning of the leasehold term. The landlord is in breach of this duty if he has not evicted the hold-over tenant by the beginning of the new tenant's term.</a:t>
            </a:r>
          </a:p>
          <a:p>
            <a:pPr>
              <a:defRPr/>
            </a:pPr>
            <a:endParaRPr lang="en-US" sz="800" dirty="0"/>
          </a:p>
          <a:p>
            <a:pPr>
              <a:defRPr/>
            </a:pPr>
            <a:r>
              <a:rPr lang="en-US" sz="2000" b="1" dirty="0">
                <a:solidFill>
                  <a:srgbClr val="006600"/>
                </a:solidFill>
              </a:rPr>
              <a:t>B. Tenant Remedy - Damages</a:t>
            </a:r>
          </a:p>
          <a:p>
            <a:pPr>
              <a:defRPr/>
            </a:pPr>
            <a:endParaRPr lang="en-US" sz="800" b="1" dirty="0">
              <a:solidFill>
                <a:srgbClr val="002060"/>
              </a:solidFill>
            </a:endParaRPr>
          </a:p>
          <a:p>
            <a:pPr>
              <a:defRPr/>
            </a:pPr>
            <a:r>
              <a:rPr lang="en-US" b="1" dirty="0">
                <a:solidFill>
                  <a:srgbClr val="002060"/>
                </a:solidFill>
              </a:rPr>
              <a:t>A tenant is entitled to damages against a landlord in breach of the duty to deliver actual possession  of the premises </a:t>
            </a:r>
            <a:r>
              <a:rPr lang="en-US" b="1" dirty="0"/>
              <a:t>(i.e. If the tenant had to find more expensive housing during the interim or suffered business losses as a consequence of the landlord's breach, he may sue and recover for the cost he incurred).</a:t>
            </a:r>
          </a:p>
          <a:p>
            <a:pPr>
              <a:defRPr/>
            </a:pPr>
            <a:endParaRPr lang="en-US" sz="800" dirty="0"/>
          </a:p>
        </p:txBody>
      </p:sp>
      <p:sp>
        <p:nvSpPr>
          <p:cNvPr id="2" name="Slide Number Placeholder 1"/>
          <p:cNvSpPr>
            <a:spLocks noGrp="1"/>
          </p:cNvSpPr>
          <p:nvPr>
            <p:ph type="sldNum" sz="quarter" idx="12"/>
          </p:nvPr>
        </p:nvSpPr>
        <p:spPr/>
        <p:txBody>
          <a:bodyPr/>
          <a:lstStyle/>
          <a:p>
            <a:pPr>
              <a:defRPr/>
            </a:pPr>
            <a:fld id="{47727EE4-E3A6-478E-BA8E-5189AEC7724D}" type="slidenum">
              <a:rPr lang="en-US" smtClean="0"/>
              <a:pPr>
                <a:defRPr/>
              </a:pPr>
              <a:t>31</a:t>
            </a:fld>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6"/>
          <p:cNvSpPr>
            <a:spLocks noChangeArrowheads="1"/>
          </p:cNvSpPr>
          <p:nvPr/>
        </p:nvSpPr>
        <p:spPr bwMode="auto">
          <a:xfrm>
            <a:off x="381000" y="990600"/>
            <a:ext cx="8458200" cy="5562600"/>
          </a:xfrm>
          <a:prstGeom prst="rect">
            <a:avLst/>
          </a:prstGeom>
          <a:noFill/>
          <a:ln w="9525">
            <a:noFill/>
            <a:miter lim="800000"/>
            <a:headEnd/>
            <a:tailEnd/>
          </a:ln>
        </p:spPr>
        <p:txBody>
          <a:bodyPr/>
          <a:lstStyle/>
          <a:p>
            <a:pPr marL="342900" indent="-342900" algn="just">
              <a:lnSpc>
                <a:spcPct val="80000"/>
              </a:lnSpc>
              <a:spcBef>
                <a:spcPct val="20000"/>
              </a:spcBef>
              <a:defRPr/>
            </a:pPr>
            <a:r>
              <a:rPr lang="en-US" sz="2800" b="1" dirty="0">
                <a:solidFill>
                  <a:srgbClr val="A50021"/>
                </a:solidFill>
              </a:rPr>
              <a:t>Landlord and Tenant Law</a:t>
            </a:r>
          </a:p>
          <a:p>
            <a:pPr marL="342900" indent="-342900" algn="just">
              <a:lnSpc>
                <a:spcPct val="80000"/>
              </a:lnSpc>
              <a:spcBef>
                <a:spcPct val="20000"/>
              </a:spcBef>
              <a:defRPr/>
            </a:pPr>
            <a:r>
              <a:rPr lang="en-US" sz="2400" b="1" dirty="0">
                <a:solidFill>
                  <a:srgbClr val="A50021"/>
                </a:solidFill>
              </a:rPr>
              <a:t>		</a:t>
            </a:r>
            <a:r>
              <a:rPr lang="en-US" sz="2400" b="1" dirty="0">
                <a:solidFill>
                  <a:srgbClr val="3C8C93"/>
                </a:solidFill>
              </a:rPr>
              <a:t> Tenant and Landlord Duties and Remedies</a:t>
            </a:r>
          </a:p>
          <a:p>
            <a:pPr marL="342900" indent="-342900" algn="just">
              <a:lnSpc>
                <a:spcPct val="80000"/>
              </a:lnSpc>
              <a:spcBef>
                <a:spcPct val="20000"/>
              </a:spcBef>
              <a:defRPr/>
            </a:pPr>
            <a:r>
              <a:rPr lang="en-US" sz="2000" b="1" dirty="0"/>
              <a:t>Landlord Duties and Remedies:</a:t>
            </a:r>
          </a:p>
          <a:p>
            <a:pPr marL="342900" lvl="1" indent="-342900" algn="just">
              <a:lnSpc>
                <a:spcPct val="80000"/>
              </a:lnSpc>
              <a:spcBef>
                <a:spcPct val="20000"/>
              </a:spcBef>
              <a:defRPr/>
            </a:pPr>
            <a:r>
              <a:rPr lang="en-US" sz="2000" b="1" i="1" dirty="0">
                <a:solidFill>
                  <a:schemeClr val="accent2"/>
                </a:solidFill>
              </a:rPr>
              <a:t>		Landlord’s Duty to Deliver Possession of the Premises</a:t>
            </a:r>
          </a:p>
          <a:p>
            <a:pPr>
              <a:lnSpc>
                <a:spcPct val="80000"/>
              </a:lnSpc>
              <a:defRPr/>
            </a:pPr>
            <a:endParaRPr lang="en-US" sz="800" b="1" dirty="0">
              <a:solidFill>
                <a:srgbClr val="C00000"/>
              </a:solidFill>
            </a:endParaRPr>
          </a:p>
          <a:p>
            <a:pPr>
              <a:lnSpc>
                <a:spcPct val="80000"/>
              </a:lnSpc>
              <a:defRPr/>
            </a:pPr>
            <a:r>
              <a:rPr lang="en-US" sz="2000" b="1" dirty="0">
                <a:solidFill>
                  <a:srgbClr val="C00000"/>
                </a:solidFill>
              </a:rPr>
              <a:t>2. Quiet Enjoyment</a:t>
            </a:r>
          </a:p>
          <a:p>
            <a:pPr>
              <a:lnSpc>
                <a:spcPct val="80000"/>
              </a:lnSpc>
              <a:defRPr/>
            </a:pPr>
            <a:endParaRPr lang="en-US" sz="800" dirty="0"/>
          </a:p>
          <a:p>
            <a:pPr>
              <a:lnSpc>
                <a:spcPct val="80000"/>
              </a:lnSpc>
              <a:defRPr/>
            </a:pPr>
            <a:r>
              <a:rPr lang="en-US" b="1" dirty="0">
                <a:solidFill>
                  <a:srgbClr val="002060"/>
                </a:solidFill>
              </a:rPr>
              <a:t>There is implied in every lease a covenant </a:t>
            </a:r>
          </a:p>
          <a:p>
            <a:pPr>
              <a:lnSpc>
                <a:spcPct val="80000"/>
              </a:lnSpc>
              <a:defRPr/>
            </a:pPr>
            <a:r>
              <a:rPr lang="en-US" b="1" dirty="0">
                <a:solidFill>
                  <a:srgbClr val="002060"/>
                </a:solidFill>
              </a:rPr>
              <a:t>that neither the landlord nor someone with </a:t>
            </a:r>
          </a:p>
          <a:p>
            <a:pPr>
              <a:lnSpc>
                <a:spcPct val="80000"/>
              </a:lnSpc>
              <a:defRPr/>
            </a:pPr>
            <a:r>
              <a:rPr lang="en-US" b="1" dirty="0">
                <a:solidFill>
                  <a:srgbClr val="002060"/>
                </a:solidFill>
              </a:rPr>
              <a:t>paramount tile (e.g., a prior mortgagee of </a:t>
            </a:r>
          </a:p>
          <a:p>
            <a:pPr>
              <a:lnSpc>
                <a:spcPct val="80000"/>
              </a:lnSpc>
              <a:defRPr/>
            </a:pPr>
            <a:r>
              <a:rPr lang="en-US" b="1" dirty="0">
                <a:solidFill>
                  <a:srgbClr val="002060"/>
                </a:solidFill>
              </a:rPr>
              <a:t>the landlord who forecloses) will interfere</a:t>
            </a:r>
          </a:p>
          <a:p>
            <a:pPr>
              <a:lnSpc>
                <a:spcPct val="80000"/>
              </a:lnSpc>
              <a:defRPr/>
            </a:pPr>
            <a:r>
              <a:rPr lang="en-US" b="1" dirty="0">
                <a:solidFill>
                  <a:srgbClr val="002060"/>
                </a:solidFill>
              </a:rPr>
              <a:t>with the tenant's quiet enjoyment and possession </a:t>
            </a:r>
          </a:p>
          <a:p>
            <a:pPr>
              <a:lnSpc>
                <a:spcPct val="80000"/>
              </a:lnSpc>
              <a:defRPr/>
            </a:pPr>
            <a:r>
              <a:rPr lang="en-US" b="1" dirty="0">
                <a:solidFill>
                  <a:srgbClr val="002060"/>
                </a:solidFill>
              </a:rPr>
              <a:t>of the premises. </a:t>
            </a:r>
          </a:p>
          <a:p>
            <a:pPr>
              <a:lnSpc>
                <a:spcPct val="80000"/>
              </a:lnSpc>
              <a:defRPr/>
            </a:pPr>
            <a:endParaRPr lang="en-US" b="1" dirty="0">
              <a:solidFill>
                <a:srgbClr val="002060"/>
              </a:solidFill>
            </a:endParaRPr>
          </a:p>
          <a:p>
            <a:pPr>
              <a:lnSpc>
                <a:spcPct val="80000"/>
              </a:lnSpc>
              <a:defRPr/>
            </a:pPr>
            <a:r>
              <a:rPr lang="en-US" b="1" dirty="0">
                <a:solidFill>
                  <a:srgbClr val="002060"/>
                </a:solidFill>
              </a:rPr>
              <a:t>Quiet Enjoyment is not the promise that their will</a:t>
            </a:r>
          </a:p>
          <a:p>
            <a:pPr>
              <a:lnSpc>
                <a:spcPct val="80000"/>
              </a:lnSpc>
              <a:defRPr/>
            </a:pPr>
            <a:r>
              <a:rPr lang="en-US" b="1" dirty="0">
                <a:solidFill>
                  <a:srgbClr val="002060"/>
                </a:solidFill>
              </a:rPr>
              <a:t>be no noise, but rather that the tenant will not have</a:t>
            </a:r>
          </a:p>
          <a:p>
            <a:pPr>
              <a:lnSpc>
                <a:spcPct val="80000"/>
              </a:lnSpc>
              <a:defRPr/>
            </a:pPr>
            <a:r>
              <a:rPr lang="en-US" b="1" dirty="0">
                <a:solidFill>
                  <a:srgbClr val="002060"/>
                </a:solidFill>
              </a:rPr>
              <a:t>their possession of the property invaded by another.</a:t>
            </a:r>
          </a:p>
          <a:p>
            <a:pPr>
              <a:lnSpc>
                <a:spcPct val="80000"/>
              </a:lnSpc>
              <a:defRPr/>
            </a:pPr>
            <a:endParaRPr lang="en-US" b="1" dirty="0">
              <a:solidFill>
                <a:srgbClr val="002060"/>
              </a:solidFill>
            </a:endParaRPr>
          </a:p>
          <a:p>
            <a:pPr>
              <a:lnSpc>
                <a:spcPct val="80000"/>
              </a:lnSpc>
              <a:defRPr/>
            </a:pPr>
            <a:r>
              <a:rPr lang="en-US" b="1" dirty="0">
                <a:solidFill>
                  <a:srgbClr val="002060"/>
                </a:solidFill>
              </a:rPr>
              <a:t>The covenant of quiet enjoyment may be breached in any one of three ways: </a:t>
            </a:r>
          </a:p>
          <a:p>
            <a:pPr>
              <a:lnSpc>
                <a:spcPct val="80000"/>
              </a:lnSpc>
              <a:buFont typeface="Arial" pitchFamily="34" charset="0"/>
              <a:buChar char="•"/>
              <a:defRPr/>
            </a:pPr>
            <a:r>
              <a:rPr lang="en-US" b="1" i="1" dirty="0">
                <a:solidFill>
                  <a:srgbClr val="C00000"/>
                </a:solidFill>
              </a:rPr>
              <a:t> actual eviction,</a:t>
            </a:r>
          </a:p>
          <a:p>
            <a:pPr>
              <a:lnSpc>
                <a:spcPct val="80000"/>
              </a:lnSpc>
              <a:buFont typeface="Arial" pitchFamily="34" charset="0"/>
              <a:buChar char="•"/>
              <a:defRPr/>
            </a:pPr>
            <a:r>
              <a:rPr lang="en-US" b="1" i="1" dirty="0">
                <a:solidFill>
                  <a:srgbClr val="C00000"/>
                </a:solidFill>
              </a:rPr>
              <a:t> partial actual eviction, or </a:t>
            </a:r>
          </a:p>
          <a:p>
            <a:pPr>
              <a:lnSpc>
                <a:spcPct val="80000"/>
              </a:lnSpc>
              <a:buFont typeface="Arial" pitchFamily="34" charset="0"/>
              <a:buChar char="•"/>
              <a:defRPr/>
            </a:pPr>
            <a:r>
              <a:rPr lang="en-US" b="1" i="1" dirty="0">
                <a:solidFill>
                  <a:srgbClr val="C00000"/>
                </a:solidFill>
              </a:rPr>
              <a:t> constructive eviction.</a:t>
            </a:r>
          </a:p>
          <a:p>
            <a:pPr>
              <a:lnSpc>
                <a:spcPct val="80000"/>
              </a:lnSpc>
              <a:defRPr/>
            </a:pPr>
            <a:endParaRPr lang="en-US" sz="1600" b="1" dirty="0">
              <a:solidFill>
                <a:srgbClr val="002060"/>
              </a:solidFill>
            </a:endParaRPr>
          </a:p>
        </p:txBody>
      </p:sp>
      <p:pic>
        <p:nvPicPr>
          <p:cNvPr id="44036" name="Picture 4" descr="http://www.cartoonstock.com/newscartoons/cartoonists/mly/lowres/mlyn635l.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35843" y="2514600"/>
            <a:ext cx="2359025"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pPr>
              <a:defRPr/>
            </a:pPr>
            <a:fld id="{47727EE4-E3A6-478E-BA8E-5189AEC7724D}" type="slidenum">
              <a:rPr lang="en-US" smtClean="0"/>
              <a:pPr>
                <a:defRPr/>
              </a:pPr>
              <a:t>32</a:t>
            </a:fld>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6"/>
          <p:cNvSpPr>
            <a:spLocks noChangeArrowheads="1"/>
          </p:cNvSpPr>
          <p:nvPr/>
        </p:nvSpPr>
        <p:spPr bwMode="auto">
          <a:xfrm>
            <a:off x="381000" y="990600"/>
            <a:ext cx="8458200" cy="5791200"/>
          </a:xfrm>
          <a:prstGeom prst="rect">
            <a:avLst/>
          </a:prstGeom>
          <a:noFill/>
          <a:ln w="9525">
            <a:noFill/>
            <a:miter lim="800000"/>
            <a:headEnd/>
            <a:tailEnd/>
          </a:ln>
        </p:spPr>
        <p:txBody>
          <a:bodyPr/>
          <a:lstStyle/>
          <a:p>
            <a:pPr marL="342900" indent="-342900" algn="just">
              <a:lnSpc>
                <a:spcPct val="83000"/>
              </a:lnSpc>
              <a:spcBef>
                <a:spcPct val="20000"/>
              </a:spcBef>
              <a:defRPr/>
            </a:pPr>
            <a:r>
              <a:rPr lang="en-US" sz="2800" b="1" dirty="0">
                <a:solidFill>
                  <a:srgbClr val="A50021"/>
                </a:solidFill>
              </a:rPr>
              <a:t>Landlord and Tenant Law</a:t>
            </a:r>
          </a:p>
          <a:p>
            <a:pPr marL="342900" indent="-342900" algn="just">
              <a:lnSpc>
                <a:spcPct val="83000"/>
              </a:lnSpc>
              <a:spcBef>
                <a:spcPct val="20000"/>
              </a:spcBef>
              <a:defRPr/>
            </a:pPr>
            <a:r>
              <a:rPr lang="en-US" sz="2400" b="1" dirty="0">
                <a:solidFill>
                  <a:srgbClr val="A50021"/>
                </a:solidFill>
              </a:rPr>
              <a:t>		</a:t>
            </a:r>
            <a:r>
              <a:rPr lang="en-US" sz="2400" b="1" dirty="0">
                <a:solidFill>
                  <a:srgbClr val="3C8C93"/>
                </a:solidFill>
              </a:rPr>
              <a:t> Tenant and Landlord Duties and Remedies</a:t>
            </a:r>
          </a:p>
          <a:p>
            <a:pPr marL="342900" indent="-342900" algn="just">
              <a:lnSpc>
                <a:spcPct val="83000"/>
              </a:lnSpc>
              <a:spcBef>
                <a:spcPct val="20000"/>
              </a:spcBef>
              <a:defRPr/>
            </a:pPr>
            <a:r>
              <a:rPr lang="en-US" sz="2000" b="1" dirty="0"/>
              <a:t>Landlord Duties and Remedies:</a:t>
            </a:r>
          </a:p>
          <a:p>
            <a:pPr marL="342900" lvl="1" indent="-342900" algn="just">
              <a:lnSpc>
                <a:spcPct val="83000"/>
              </a:lnSpc>
              <a:spcBef>
                <a:spcPct val="20000"/>
              </a:spcBef>
              <a:defRPr/>
            </a:pPr>
            <a:r>
              <a:rPr lang="en-US" sz="2000" b="1" i="1" dirty="0">
                <a:solidFill>
                  <a:schemeClr val="accent2"/>
                </a:solidFill>
              </a:rPr>
              <a:t>		Landlord’s Duty to Deliver Possession of the Premises</a:t>
            </a:r>
          </a:p>
          <a:p>
            <a:pPr>
              <a:lnSpc>
                <a:spcPct val="83000"/>
              </a:lnSpc>
              <a:defRPr/>
            </a:pPr>
            <a:endParaRPr lang="en-US" sz="800" b="1" dirty="0">
              <a:solidFill>
                <a:srgbClr val="C00000"/>
              </a:solidFill>
            </a:endParaRPr>
          </a:p>
          <a:p>
            <a:pPr>
              <a:lnSpc>
                <a:spcPct val="83000"/>
              </a:lnSpc>
              <a:defRPr/>
            </a:pPr>
            <a:r>
              <a:rPr lang="en-US" sz="2000" b="1" dirty="0">
                <a:solidFill>
                  <a:srgbClr val="C00000"/>
                </a:solidFill>
              </a:rPr>
              <a:t>2. Quiet Enjoyment</a:t>
            </a:r>
          </a:p>
          <a:p>
            <a:pPr>
              <a:lnSpc>
                <a:spcPct val="83000"/>
              </a:lnSpc>
              <a:defRPr/>
            </a:pPr>
            <a:endParaRPr lang="en-US" sz="800" b="1" dirty="0">
              <a:solidFill>
                <a:srgbClr val="006600"/>
              </a:solidFill>
            </a:endParaRPr>
          </a:p>
          <a:p>
            <a:pPr>
              <a:lnSpc>
                <a:spcPct val="83000"/>
              </a:lnSpc>
              <a:defRPr/>
            </a:pPr>
            <a:r>
              <a:rPr lang="en-US" sz="1600" b="1" dirty="0">
                <a:solidFill>
                  <a:srgbClr val="006600"/>
                </a:solidFill>
              </a:rPr>
              <a:t>a Actual Eviction</a:t>
            </a:r>
          </a:p>
          <a:p>
            <a:pPr>
              <a:lnSpc>
                <a:spcPct val="83000"/>
              </a:lnSpc>
              <a:defRPr/>
            </a:pPr>
            <a:r>
              <a:rPr lang="en-US" sz="1500" b="1" dirty="0">
                <a:solidFill>
                  <a:srgbClr val="002060"/>
                </a:solidFill>
              </a:rPr>
              <a:t>Actual eviction occurs when the landlord or paramount title holder excludes the tenant from the entire leased premises. Actual eviction terminates the tenant's obligation to pay rent.</a:t>
            </a:r>
          </a:p>
          <a:p>
            <a:pPr>
              <a:lnSpc>
                <a:spcPct val="83000"/>
              </a:lnSpc>
              <a:defRPr/>
            </a:pPr>
            <a:endParaRPr lang="en-US" sz="800" dirty="0"/>
          </a:p>
          <a:p>
            <a:pPr>
              <a:lnSpc>
                <a:spcPct val="83000"/>
              </a:lnSpc>
              <a:defRPr/>
            </a:pPr>
            <a:r>
              <a:rPr lang="en-US" sz="1600" b="1" dirty="0">
                <a:solidFill>
                  <a:srgbClr val="006600"/>
                </a:solidFill>
              </a:rPr>
              <a:t>b. Partial Actual Eviction</a:t>
            </a:r>
          </a:p>
          <a:p>
            <a:pPr>
              <a:lnSpc>
                <a:spcPct val="83000"/>
              </a:lnSpc>
              <a:defRPr/>
            </a:pPr>
            <a:r>
              <a:rPr lang="en-US" sz="1500" b="1" dirty="0">
                <a:solidFill>
                  <a:srgbClr val="002060"/>
                </a:solidFill>
              </a:rPr>
              <a:t>Partial actual eviction occurs when the tenant is physically excluded from only part of the</a:t>
            </a:r>
          </a:p>
          <a:p>
            <a:pPr>
              <a:lnSpc>
                <a:spcPct val="83000"/>
              </a:lnSpc>
              <a:defRPr/>
            </a:pPr>
            <a:r>
              <a:rPr lang="en-US" sz="1500" b="1" dirty="0">
                <a:solidFill>
                  <a:srgbClr val="002060"/>
                </a:solidFill>
              </a:rPr>
              <a:t>leased premises. </a:t>
            </a:r>
            <a:r>
              <a:rPr lang="en-US" sz="1500" b="1" dirty="0"/>
              <a:t>(The part from which the tenant is excluded need nut be a substantial</a:t>
            </a:r>
          </a:p>
          <a:p>
            <a:pPr>
              <a:lnSpc>
                <a:spcPct val="83000"/>
              </a:lnSpc>
              <a:defRPr/>
            </a:pPr>
            <a:r>
              <a:rPr lang="en-US" sz="1500" b="1" dirty="0"/>
              <a:t>part of the premises for breach to occur.) </a:t>
            </a:r>
          </a:p>
          <a:p>
            <a:pPr>
              <a:lnSpc>
                <a:spcPct val="83000"/>
              </a:lnSpc>
              <a:defRPr/>
            </a:pPr>
            <a:endParaRPr lang="en-US" sz="800" b="1" dirty="0">
              <a:solidFill>
                <a:srgbClr val="002060"/>
              </a:solidFill>
            </a:endParaRPr>
          </a:p>
          <a:p>
            <a:pPr>
              <a:lnSpc>
                <a:spcPct val="83000"/>
              </a:lnSpc>
              <a:defRPr/>
            </a:pPr>
            <a:r>
              <a:rPr lang="en-US" sz="1500" b="1" dirty="0">
                <a:solidFill>
                  <a:srgbClr val="002060"/>
                </a:solidFill>
              </a:rPr>
              <a:t>The tenant's remedies for breach will differ depending on whether the partial eviction was caused by the landlord or by one with paramount title.</a:t>
            </a:r>
          </a:p>
          <a:p>
            <a:pPr>
              <a:lnSpc>
                <a:spcPct val="83000"/>
              </a:lnSpc>
              <a:defRPr/>
            </a:pPr>
            <a:endParaRPr lang="en-US" sz="800" b="1" dirty="0">
              <a:solidFill>
                <a:srgbClr val="002060"/>
              </a:solidFill>
            </a:endParaRPr>
          </a:p>
          <a:p>
            <a:pPr>
              <a:lnSpc>
                <a:spcPct val="83000"/>
              </a:lnSpc>
              <a:defRPr/>
            </a:pPr>
            <a:r>
              <a:rPr lang="en-US" sz="1500" b="1" dirty="0">
                <a:solidFill>
                  <a:srgbClr val="C00000"/>
                </a:solidFill>
              </a:rPr>
              <a:t>1. Partial Eviction by Landlord - Entire Rent Obligation Relieved</a:t>
            </a:r>
          </a:p>
          <a:p>
            <a:pPr>
              <a:lnSpc>
                <a:spcPct val="83000"/>
              </a:lnSpc>
              <a:defRPr/>
            </a:pPr>
            <a:r>
              <a:rPr lang="en-US" sz="1400" b="1" dirty="0"/>
              <a:t>Partial eviction by the landlord relieves the tenant of the obligation to pay rent for the entire</a:t>
            </a:r>
          </a:p>
          <a:p>
            <a:pPr>
              <a:lnSpc>
                <a:spcPct val="83000"/>
              </a:lnSpc>
              <a:defRPr/>
            </a:pPr>
            <a:r>
              <a:rPr lang="en-US" sz="1400" b="1" dirty="0"/>
              <a:t>premises, even though the tenant continues in possession of the remainder of the premises.</a:t>
            </a:r>
          </a:p>
          <a:p>
            <a:pPr>
              <a:lnSpc>
                <a:spcPct val="83000"/>
              </a:lnSpc>
              <a:defRPr/>
            </a:pPr>
            <a:endParaRPr lang="en-US" sz="1400" b="1" dirty="0"/>
          </a:p>
          <a:p>
            <a:pPr>
              <a:lnSpc>
                <a:spcPct val="83000"/>
              </a:lnSpc>
              <a:defRPr/>
            </a:pPr>
            <a:r>
              <a:rPr lang="en-US" sz="1500" b="1" dirty="0">
                <a:solidFill>
                  <a:srgbClr val="C00000"/>
                </a:solidFill>
              </a:rPr>
              <a:t>2. Partial Eviction by Third Person-Rent Apportioned</a:t>
            </a:r>
          </a:p>
          <a:p>
            <a:pPr>
              <a:lnSpc>
                <a:spcPct val="83000"/>
              </a:lnSpc>
              <a:defRPr/>
            </a:pPr>
            <a:r>
              <a:rPr lang="en-US" sz="1400" b="1" dirty="0"/>
              <a:t>Partial eviction by a third person with paramount title results in an apportionment of rent</a:t>
            </a:r>
          </a:p>
          <a:p>
            <a:pPr>
              <a:lnSpc>
                <a:spcPct val="83000"/>
              </a:lnSpc>
              <a:defRPr/>
            </a:pPr>
            <a:r>
              <a:rPr lang="en-US" sz="1400" b="1" i="1" dirty="0"/>
              <a:t>(i.e., the tenant is liable for the reasonable rental value of the portion that he continues to </a:t>
            </a:r>
            <a:r>
              <a:rPr lang="en-US" sz="1400" b="1" dirty="0"/>
              <a:t>possess).</a:t>
            </a:r>
          </a:p>
          <a:p>
            <a:pPr>
              <a:lnSpc>
                <a:spcPct val="80000"/>
              </a:lnSpc>
              <a:defRPr/>
            </a:pPr>
            <a:endParaRPr lang="en-US" sz="1400" b="1" dirty="0"/>
          </a:p>
          <a:p>
            <a:pPr>
              <a:lnSpc>
                <a:spcPct val="80000"/>
              </a:lnSpc>
              <a:defRPr/>
            </a:pPr>
            <a:endParaRPr lang="en-US" sz="1600" dirty="0"/>
          </a:p>
        </p:txBody>
      </p:sp>
      <p:sp>
        <p:nvSpPr>
          <p:cNvPr id="2" name="Slide Number Placeholder 1"/>
          <p:cNvSpPr>
            <a:spLocks noGrp="1"/>
          </p:cNvSpPr>
          <p:nvPr>
            <p:ph type="sldNum" sz="quarter" idx="12"/>
          </p:nvPr>
        </p:nvSpPr>
        <p:spPr/>
        <p:txBody>
          <a:bodyPr/>
          <a:lstStyle/>
          <a:p>
            <a:pPr>
              <a:defRPr/>
            </a:pPr>
            <a:fld id="{47727EE4-E3A6-478E-BA8E-5189AEC7724D}" type="slidenum">
              <a:rPr lang="en-US" smtClean="0"/>
              <a:pPr>
                <a:defRPr/>
              </a:pPr>
              <a:t>33</a:t>
            </a:fld>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6"/>
          <p:cNvSpPr>
            <a:spLocks noChangeArrowheads="1"/>
          </p:cNvSpPr>
          <p:nvPr/>
        </p:nvSpPr>
        <p:spPr bwMode="auto">
          <a:xfrm>
            <a:off x="381000" y="1066800"/>
            <a:ext cx="8458200" cy="5181600"/>
          </a:xfrm>
          <a:prstGeom prst="rect">
            <a:avLst/>
          </a:prstGeom>
          <a:noFill/>
          <a:ln w="9525">
            <a:noFill/>
            <a:miter lim="800000"/>
            <a:headEnd/>
            <a:tailEnd/>
          </a:ln>
        </p:spPr>
        <p:txBody>
          <a:bodyPr/>
          <a:lstStyle/>
          <a:p>
            <a:pPr marL="342900" indent="-342900" algn="just">
              <a:lnSpc>
                <a:spcPct val="80000"/>
              </a:lnSpc>
              <a:spcBef>
                <a:spcPct val="20000"/>
              </a:spcBef>
              <a:defRPr/>
            </a:pPr>
            <a:r>
              <a:rPr lang="en-US" sz="2800" b="1" dirty="0">
                <a:solidFill>
                  <a:srgbClr val="A50021"/>
                </a:solidFill>
              </a:rPr>
              <a:t>Landlord and Tenant Law</a:t>
            </a:r>
          </a:p>
          <a:p>
            <a:pPr marL="342900" indent="-342900" algn="just">
              <a:lnSpc>
                <a:spcPct val="80000"/>
              </a:lnSpc>
              <a:spcBef>
                <a:spcPct val="20000"/>
              </a:spcBef>
              <a:defRPr/>
            </a:pPr>
            <a:r>
              <a:rPr lang="en-US" sz="2400" b="1" dirty="0">
                <a:solidFill>
                  <a:srgbClr val="A50021"/>
                </a:solidFill>
              </a:rPr>
              <a:t>		</a:t>
            </a:r>
            <a:r>
              <a:rPr lang="en-US" sz="2400" b="1" dirty="0">
                <a:solidFill>
                  <a:srgbClr val="3C8C93"/>
                </a:solidFill>
              </a:rPr>
              <a:t> Tenant and Landlord Duties and Remedies</a:t>
            </a:r>
          </a:p>
          <a:p>
            <a:pPr marL="342900" indent="-342900" algn="just">
              <a:lnSpc>
                <a:spcPct val="80000"/>
              </a:lnSpc>
              <a:spcBef>
                <a:spcPct val="20000"/>
              </a:spcBef>
              <a:defRPr/>
            </a:pPr>
            <a:r>
              <a:rPr lang="en-US" sz="2000" b="1" dirty="0"/>
              <a:t>Landlord Duties and Remedies:</a:t>
            </a:r>
          </a:p>
          <a:p>
            <a:pPr marL="342900" lvl="1" indent="-342900" algn="just">
              <a:lnSpc>
                <a:spcPct val="80000"/>
              </a:lnSpc>
              <a:spcBef>
                <a:spcPct val="20000"/>
              </a:spcBef>
              <a:defRPr/>
            </a:pPr>
            <a:r>
              <a:rPr lang="en-US" sz="2000" b="1" i="1" dirty="0">
                <a:solidFill>
                  <a:schemeClr val="accent2"/>
                </a:solidFill>
              </a:rPr>
              <a:t>		Landlord’s Duty to Deliver Possession of the Premises</a:t>
            </a:r>
          </a:p>
          <a:p>
            <a:pPr>
              <a:lnSpc>
                <a:spcPct val="80000"/>
              </a:lnSpc>
              <a:defRPr/>
            </a:pPr>
            <a:endParaRPr lang="en-US" sz="800" b="1" dirty="0">
              <a:solidFill>
                <a:srgbClr val="C00000"/>
              </a:solidFill>
            </a:endParaRPr>
          </a:p>
          <a:p>
            <a:pPr>
              <a:lnSpc>
                <a:spcPct val="110000"/>
              </a:lnSpc>
              <a:defRPr/>
            </a:pPr>
            <a:r>
              <a:rPr lang="en-US" sz="2000" b="1" dirty="0">
                <a:solidFill>
                  <a:srgbClr val="C00000"/>
                </a:solidFill>
              </a:rPr>
              <a:t>2. Quiet Enjoyment</a:t>
            </a:r>
          </a:p>
          <a:p>
            <a:pPr>
              <a:lnSpc>
                <a:spcPct val="110000"/>
              </a:lnSpc>
              <a:defRPr/>
            </a:pPr>
            <a:endParaRPr lang="en-US" sz="800" b="1" dirty="0">
              <a:solidFill>
                <a:srgbClr val="006600"/>
              </a:solidFill>
            </a:endParaRPr>
          </a:p>
          <a:p>
            <a:pPr>
              <a:lnSpc>
                <a:spcPct val="110000"/>
              </a:lnSpc>
              <a:defRPr/>
            </a:pPr>
            <a:r>
              <a:rPr lang="en-US" b="1" dirty="0">
                <a:solidFill>
                  <a:srgbClr val="006600"/>
                </a:solidFill>
              </a:rPr>
              <a:t>C. Constructive Eviction</a:t>
            </a:r>
          </a:p>
          <a:p>
            <a:pPr>
              <a:lnSpc>
                <a:spcPct val="110000"/>
              </a:lnSpc>
              <a:defRPr/>
            </a:pPr>
            <a:endParaRPr lang="en-US" sz="800" b="1" dirty="0">
              <a:solidFill>
                <a:srgbClr val="006600"/>
              </a:solidFill>
            </a:endParaRPr>
          </a:p>
          <a:p>
            <a:pPr>
              <a:lnSpc>
                <a:spcPct val="110000"/>
              </a:lnSpc>
              <a:defRPr/>
            </a:pPr>
            <a:r>
              <a:rPr lang="en-US" sz="1600" b="1" dirty="0">
                <a:solidFill>
                  <a:srgbClr val="002060"/>
                </a:solidFill>
              </a:rPr>
              <a:t>If the landlord does an act or fails to provide some service that he has a legal duty to</a:t>
            </a:r>
          </a:p>
          <a:p>
            <a:pPr>
              <a:lnSpc>
                <a:spcPct val="110000"/>
              </a:lnSpc>
              <a:defRPr/>
            </a:pPr>
            <a:r>
              <a:rPr lang="en-US" sz="1600" b="1" dirty="0">
                <a:solidFill>
                  <a:srgbClr val="002060"/>
                </a:solidFill>
              </a:rPr>
              <a:t>provide, and thereby makes the property uninhabitable, the tenant may terminate the</a:t>
            </a:r>
          </a:p>
          <a:p>
            <a:pPr>
              <a:lnSpc>
                <a:spcPct val="110000"/>
              </a:lnSpc>
              <a:defRPr/>
            </a:pPr>
            <a:r>
              <a:rPr lang="en-US" sz="1600" b="1" dirty="0">
                <a:solidFill>
                  <a:srgbClr val="002060"/>
                </a:solidFill>
              </a:rPr>
              <a:t>lease and may also seek damages. The following conditions must be met:</a:t>
            </a:r>
          </a:p>
          <a:p>
            <a:pPr>
              <a:lnSpc>
                <a:spcPct val="110000"/>
              </a:lnSpc>
              <a:defRPr/>
            </a:pPr>
            <a:endParaRPr lang="en-US" sz="1600" b="1" dirty="0">
              <a:solidFill>
                <a:srgbClr val="002060"/>
              </a:solidFill>
            </a:endParaRPr>
          </a:p>
          <a:p>
            <a:pPr marL="342900" indent="-342900">
              <a:lnSpc>
                <a:spcPct val="110000"/>
              </a:lnSpc>
              <a:defRPr/>
            </a:pPr>
            <a:r>
              <a:rPr lang="en-US" sz="1600" b="1" dirty="0">
                <a:solidFill>
                  <a:srgbClr val="C00000"/>
                </a:solidFill>
              </a:rPr>
              <a:t>1) Must Be Act of Landlord:  </a:t>
            </a:r>
            <a:r>
              <a:rPr lang="en-US" sz="1600" b="1" dirty="0"/>
              <a:t>The acts that cause the injury must be by the landlord or by persons acting for him.  Acts of neighbors or strangers will not suffice.</a:t>
            </a:r>
          </a:p>
          <a:p>
            <a:pPr>
              <a:lnSpc>
                <a:spcPct val="110000"/>
              </a:lnSpc>
              <a:defRPr/>
            </a:pPr>
            <a:endParaRPr lang="en-US" sz="1600" b="1" dirty="0"/>
          </a:p>
          <a:p>
            <a:pPr>
              <a:lnSpc>
                <a:spcPct val="110000"/>
              </a:lnSpc>
              <a:defRPr/>
            </a:pPr>
            <a:r>
              <a:rPr lang="en-US" sz="1600" b="1" dirty="0">
                <a:solidFill>
                  <a:srgbClr val="C00000"/>
                </a:solidFill>
              </a:rPr>
              <a:t>2) Resulting Conditions Must be Horrible:</a:t>
            </a:r>
            <a:r>
              <a:rPr lang="en-US" sz="1600" b="1" dirty="0"/>
              <a:t> The resulting conditions must be very bad, so that the court can conclude that the premises are uninhabitable. Typical examples are flooding, absence of heat in winter, loss of elevator service in a warehouse, etc.</a:t>
            </a:r>
          </a:p>
          <a:p>
            <a:pPr>
              <a:lnSpc>
                <a:spcPct val="80000"/>
              </a:lnSpc>
              <a:defRPr/>
            </a:pPr>
            <a:endParaRPr lang="en-US" sz="1400" b="1" dirty="0"/>
          </a:p>
          <a:p>
            <a:pPr>
              <a:lnSpc>
                <a:spcPct val="80000"/>
              </a:lnSpc>
              <a:defRPr/>
            </a:pPr>
            <a:endParaRPr lang="en-US" sz="1600" dirty="0"/>
          </a:p>
        </p:txBody>
      </p:sp>
      <p:sp>
        <p:nvSpPr>
          <p:cNvPr id="2" name="Slide Number Placeholder 1"/>
          <p:cNvSpPr>
            <a:spLocks noGrp="1"/>
          </p:cNvSpPr>
          <p:nvPr>
            <p:ph type="sldNum" sz="quarter" idx="12"/>
          </p:nvPr>
        </p:nvSpPr>
        <p:spPr/>
        <p:txBody>
          <a:bodyPr/>
          <a:lstStyle/>
          <a:p>
            <a:pPr>
              <a:defRPr/>
            </a:pPr>
            <a:fld id="{47727EE4-E3A6-478E-BA8E-5189AEC7724D}" type="slidenum">
              <a:rPr lang="en-US" smtClean="0"/>
              <a:pPr>
                <a:defRPr/>
              </a:pPr>
              <a:t>34</a:t>
            </a:fld>
            <a:endParaRPr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6"/>
          <p:cNvSpPr>
            <a:spLocks noChangeArrowheads="1"/>
          </p:cNvSpPr>
          <p:nvPr/>
        </p:nvSpPr>
        <p:spPr bwMode="auto">
          <a:xfrm>
            <a:off x="381000" y="990600"/>
            <a:ext cx="8382000" cy="5638800"/>
          </a:xfrm>
          <a:prstGeom prst="rect">
            <a:avLst/>
          </a:prstGeom>
          <a:noFill/>
          <a:ln w="9525">
            <a:noFill/>
            <a:miter lim="800000"/>
            <a:headEnd/>
            <a:tailEnd/>
          </a:ln>
        </p:spPr>
        <p:txBody>
          <a:bodyPr/>
          <a:lstStyle/>
          <a:p>
            <a:pPr marL="342900" indent="-342900" algn="just">
              <a:lnSpc>
                <a:spcPct val="79000"/>
              </a:lnSpc>
              <a:spcBef>
                <a:spcPct val="20000"/>
              </a:spcBef>
              <a:defRPr/>
            </a:pPr>
            <a:r>
              <a:rPr lang="en-US" sz="2800" b="1" dirty="0">
                <a:solidFill>
                  <a:srgbClr val="A50021"/>
                </a:solidFill>
              </a:rPr>
              <a:t>Landlord and Tenant Law</a:t>
            </a:r>
          </a:p>
          <a:p>
            <a:pPr marL="342900" indent="-342900" algn="just">
              <a:lnSpc>
                <a:spcPct val="79000"/>
              </a:lnSpc>
              <a:spcBef>
                <a:spcPct val="20000"/>
              </a:spcBef>
              <a:defRPr/>
            </a:pPr>
            <a:r>
              <a:rPr lang="en-US" sz="2400" b="1" dirty="0">
                <a:solidFill>
                  <a:srgbClr val="A50021"/>
                </a:solidFill>
              </a:rPr>
              <a:t>		</a:t>
            </a:r>
            <a:r>
              <a:rPr lang="en-US" sz="2400" b="1" dirty="0">
                <a:solidFill>
                  <a:srgbClr val="3C8C93"/>
                </a:solidFill>
              </a:rPr>
              <a:t> Tenant and Landlord Duties and Remedies</a:t>
            </a:r>
          </a:p>
          <a:p>
            <a:pPr marL="342900" indent="-342900" algn="just">
              <a:lnSpc>
                <a:spcPct val="79000"/>
              </a:lnSpc>
              <a:spcBef>
                <a:spcPct val="20000"/>
              </a:spcBef>
              <a:defRPr/>
            </a:pPr>
            <a:r>
              <a:rPr lang="en-US" sz="2000" b="1" dirty="0"/>
              <a:t>Landlord Duties and Remedies:</a:t>
            </a:r>
          </a:p>
          <a:p>
            <a:pPr marL="342900" lvl="1" indent="-342900" algn="just">
              <a:lnSpc>
                <a:spcPct val="79000"/>
              </a:lnSpc>
              <a:spcBef>
                <a:spcPct val="20000"/>
              </a:spcBef>
              <a:defRPr/>
            </a:pPr>
            <a:r>
              <a:rPr lang="en-US" sz="2000" b="1" i="1" dirty="0">
                <a:solidFill>
                  <a:schemeClr val="accent2"/>
                </a:solidFill>
              </a:rPr>
              <a:t>		 Landlord’s Implied Warranty of Habitability</a:t>
            </a:r>
          </a:p>
          <a:p>
            <a:pPr>
              <a:lnSpc>
                <a:spcPct val="79000"/>
              </a:lnSpc>
              <a:defRPr/>
            </a:pPr>
            <a:endParaRPr lang="en-US" sz="800" b="1" dirty="0">
              <a:solidFill>
                <a:srgbClr val="C00000"/>
              </a:solidFill>
            </a:endParaRPr>
          </a:p>
          <a:p>
            <a:pPr>
              <a:lnSpc>
                <a:spcPct val="79000"/>
              </a:lnSpc>
              <a:defRPr/>
            </a:pPr>
            <a:r>
              <a:rPr lang="en-US" sz="1500" b="1" dirty="0">
                <a:solidFill>
                  <a:srgbClr val="002060"/>
                </a:solidFill>
              </a:rPr>
              <a:t>Most jurisdictions have now adopted the implied warranty of habitability for residential tenancies (It is rarely applied to nonresidential cases, unlike constructive eviction.)</a:t>
            </a:r>
          </a:p>
          <a:p>
            <a:pPr>
              <a:lnSpc>
                <a:spcPct val="79000"/>
              </a:lnSpc>
              <a:defRPr/>
            </a:pPr>
            <a:endParaRPr lang="en-US" sz="800" b="1" dirty="0"/>
          </a:p>
          <a:p>
            <a:pPr>
              <a:lnSpc>
                <a:spcPct val="79000"/>
              </a:lnSpc>
              <a:defRPr/>
            </a:pPr>
            <a:r>
              <a:rPr lang="en-US" sz="1500" b="1" dirty="0">
                <a:solidFill>
                  <a:srgbClr val="002060"/>
                </a:solidFill>
              </a:rPr>
              <a:t>The standards are more favorable to tenants than in constructive eviction, and the range</a:t>
            </a:r>
          </a:p>
          <a:p>
            <a:pPr>
              <a:lnSpc>
                <a:spcPct val="79000"/>
              </a:lnSpc>
              <a:defRPr/>
            </a:pPr>
            <a:r>
              <a:rPr lang="en-US" sz="1500" b="1" dirty="0">
                <a:solidFill>
                  <a:srgbClr val="002060"/>
                </a:solidFill>
              </a:rPr>
              <a:t>of remedies is much broader.</a:t>
            </a:r>
          </a:p>
          <a:p>
            <a:pPr>
              <a:lnSpc>
                <a:spcPct val="79000"/>
              </a:lnSpc>
              <a:defRPr/>
            </a:pPr>
            <a:endParaRPr lang="en-US" sz="800" b="1" dirty="0"/>
          </a:p>
          <a:p>
            <a:pPr>
              <a:lnSpc>
                <a:spcPct val="79000"/>
              </a:lnSpc>
              <a:defRPr/>
            </a:pPr>
            <a:r>
              <a:rPr lang="en-US" sz="1600" b="1" dirty="0">
                <a:solidFill>
                  <a:srgbClr val="006600"/>
                </a:solidFill>
              </a:rPr>
              <a:t>A. Standard: </a:t>
            </a:r>
            <a:r>
              <a:rPr lang="en-US" sz="1600" b="1" dirty="0">
                <a:solidFill>
                  <a:srgbClr val="C00000"/>
                </a:solidFill>
              </a:rPr>
              <a:t>Reasonably Suitable for Human Residence</a:t>
            </a:r>
          </a:p>
          <a:p>
            <a:pPr>
              <a:lnSpc>
                <a:spcPct val="79000"/>
              </a:lnSpc>
              <a:defRPr/>
            </a:pPr>
            <a:r>
              <a:rPr lang="en-US" sz="1500" b="1" dirty="0">
                <a:solidFill>
                  <a:srgbClr val="002060"/>
                </a:solidFill>
              </a:rPr>
              <a:t>The standard usually applied is the local housing code if one exists; if there is none, the</a:t>
            </a:r>
          </a:p>
          <a:p>
            <a:pPr>
              <a:lnSpc>
                <a:spcPct val="79000"/>
              </a:lnSpc>
              <a:defRPr/>
            </a:pPr>
            <a:r>
              <a:rPr lang="en-US" sz="1500" b="1" dirty="0">
                <a:solidFill>
                  <a:srgbClr val="002060"/>
                </a:solidFill>
              </a:rPr>
              <a:t>court asks whether the conditions are reasonably suitable for human residence</a:t>
            </a:r>
            <a:r>
              <a:rPr lang="en-US" sz="1600" b="1" dirty="0">
                <a:solidFill>
                  <a:srgbClr val="002060"/>
                </a:solidFill>
              </a:rPr>
              <a:t>.</a:t>
            </a:r>
          </a:p>
          <a:p>
            <a:pPr>
              <a:lnSpc>
                <a:spcPct val="79000"/>
              </a:lnSpc>
              <a:defRPr/>
            </a:pPr>
            <a:endParaRPr lang="en-US" sz="800" b="1" dirty="0">
              <a:solidFill>
                <a:srgbClr val="002060"/>
              </a:solidFill>
            </a:endParaRPr>
          </a:p>
          <a:p>
            <a:pPr>
              <a:lnSpc>
                <a:spcPct val="79000"/>
              </a:lnSpc>
              <a:defRPr/>
            </a:pPr>
            <a:r>
              <a:rPr lang="en-US" sz="1600" b="1" dirty="0">
                <a:solidFill>
                  <a:srgbClr val="006600"/>
                </a:solidFill>
              </a:rPr>
              <a:t>B. Remedies:</a:t>
            </a:r>
            <a:endParaRPr lang="en-US" sz="1600" b="1" i="1" dirty="0">
              <a:solidFill>
                <a:srgbClr val="006600"/>
              </a:solidFill>
            </a:endParaRPr>
          </a:p>
          <a:p>
            <a:pPr>
              <a:lnSpc>
                <a:spcPct val="79000"/>
              </a:lnSpc>
              <a:defRPr/>
            </a:pPr>
            <a:r>
              <a:rPr lang="en-US" sz="1400" b="1" dirty="0">
                <a:solidFill>
                  <a:srgbClr val="002060"/>
                </a:solidFill>
              </a:rPr>
              <a:t>The following remedies have been adopted by various courts for violation of the implied warranty </a:t>
            </a:r>
            <a:r>
              <a:rPr lang="en-US" sz="1400" b="1" dirty="0"/>
              <a:t>(although few courts have adopted all):</a:t>
            </a:r>
          </a:p>
          <a:p>
            <a:pPr>
              <a:lnSpc>
                <a:spcPct val="79000"/>
              </a:lnSpc>
              <a:defRPr/>
            </a:pPr>
            <a:endParaRPr lang="en-US" sz="600" b="1" dirty="0"/>
          </a:p>
          <a:p>
            <a:pPr>
              <a:lnSpc>
                <a:spcPct val="79000"/>
              </a:lnSpc>
              <a:defRPr/>
            </a:pPr>
            <a:r>
              <a:rPr lang="en-US" sz="1400" b="1" dirty="0"/>
              <a:t>1) Tenant may move out and terminate lease (as in a constructive eviction);</a:t>
            </a:r>
          </a:p>
          <a:p>
            <a:pPr>
              <a:lnSpc>
                <a:spcPct val="79000"/>
              </a:lnSpc>
              <a:defRPr/>
            </a:pPr>
            <a:endParaRPr lang="en-US" sz="600" dirty="0"/>
          </a:p>
          <a:p>
            <a:pPr>
              <a:lnSpc>
                <a:spcPct val="79000"/>
              </a:lnSpc>
              <a:defRPr/>
            </a:pPr>
            <a:r>
              <a:rPr lang="en-US" sz="1400" b="1" dirty="0"/>
              <a:t>2) Tenant may make repairs directly, and offset the cost against future rent obligations.</a:t>
            </a:r>
          </a:p>
          <a:p>
            <a:pPr>
              <a:lnSpc>
                <a:spcPct val="79000"/>
              </a:lnSpc>
              <a:defRPr/>
            </a:pPr>
            <a:r>
              <a:rPr lang="en-US" sz="1400" b="1" dirty="0"/>
              <a:t>(Some jurisdictions limit this remedy to a fixed amount, such as 1 month's rent, or to 1 time a year);</a:t>
            </a:r>
          </a:p>
          <a:p>
            <a:pPr>
              <a:lnSpc>
                <a:spcPct val="79000"/>
              </a:lnSpc>
              <a:defRPr/>
            </a:pPr>
            <a:endParaRPr lang="en-US" sz="600" b="1" dirty="0"/>
          </a:p>
          <a:p>
            <a:pPr>
              <a:lnSpc>
                <a:spcPct val="79000"/>
              </a:lnSpc>
              <a:defRPr/>
            </a:pPr>
            <a:r>
              <a:rPr lang="en-US" sz="1400" b="1" dirty="0"/>
              <a:t>3) Tenant may reduce or abate rent to an amount equal to the fair rental value in view </a:t>
            </a:r>
            <a:r>
              <a:rPr lang="en-US" sz="1400" b="1" i="1" dirty="0"/>
              <a:t>of </a:t>
            </a:r>
            <a:r>
              <a:rPr lang="en-US" sz="1400" b="1" dirty="0"/>
              <a:t>the defects</a:t>
            </a:r>
          </a:p>
          <a:p>
            <a:pPr>
              <a:lnSpc>
                <a:spcPct val="79000"/>
              </a:lnSpc>
              <a:defRPr/>
            </a:pPr>
            <a:r>
              <a:rPr lang="en-US" sz="1400" b="1" dirty="0"/>
              <a:t>in the property. (In many jurisdictions, the tenant may withhold all rent until the court determines this amount, and may then pay it without risk of the landlord's terminating the lease for rent delinquency);</a:t>
            </a:r>
          </a:p>
          <a:p>
            <a:pPr>
              <a:lnSpc>
                <a:spcPct val="79000"/>
              </a:lnSpc>
              <a:defRPr/>
            </a:pPr>
            <a:endParaRPr lang="en-US" sz="600" b="1" dirty="0"/>
          </a:p>
          <a:p>
            <a:pPr>
              <a:lnSpc>
                <a:spcPct val="79000"/>
              </a:lnSpc>
              <a:defRPr/>
            </a:pPr>
            <a:r>
              <a:rPr lang="en-US" sz="1400" b="1" dirty="0"/>
              <a:t>4) Tenant may remain in possession, pay full rent, and seek damages against the landlord.</a:t>
            </a:r>
          </a:p>
          <a:p>
            <a:pPr>
              <a:lnSpc>
                <a:spcPct val="80000"/>
              </a:lnSpc>
              <a:defRPr/>
            </a:pPr>
            <a:endParaRPr lang="en-US" sz="1600" b="1" dirty="0">
              <a:solidFill>
                <a:srgbClr val="002060"/>
              </a:solidFill>
            </a:endParaRPr>
          </a:p>
          <a:p>
            <a:pPr>
              <a:lnSpc>
                <a:spcPct val="80000"/>
              </a:lnSpc>
              <a:defRPr/>
            </a:pPr>
            <a:endParaRPr lang="en-US" sz="1500" b="1" dirty="0">
              <a:solidFill>
                <a:srgbClr val="002060"/>
              </a:solidFill>
            </a:endParaRPr>
          </a:p>
          <a:p>
            <a:pPr>
              <a:lnSpc>
                <a:spcPct val="80000"/>
              </a:lnSpc>
              <a:defRPr/>
            </a:pPr>
            <a:endParaRPr lang="en-US" sz="1500" b="1" dirty="0">
              <a:solidFill>
                <a:srgbClr val="002060"/>
              </a:solidFill>
            </a:endParaRPr>
          </a:p>
        </p:txBody>
      </p:sp>
      <p:sp>
        <p:nvSpPr>
          <p:cNvPr id="2" name="Slide Number Placeholder 1"/>
          <p:cNvSpPr>
            <a:spLocks noGrp="1"/>
          </p:cNvSpPr>
          <p:nvPr>
            <p:ph type="sldNum" sz="quarter" idx="12"/>
          </p:nvPr>
        </p:nvSpPr>
        <p:spPr/>
        <p:txBody>
          <a:bodyPr/>
          <a:lstStyle/>
          <a:p>
            <a:pPr>
              <a:defRPr/>
            </a:pPr>
            <a:fld id="{47727EE4-E3A6-478E-BA8E-5189AEC7724D}" type="slidenum">
              <a:rPr lang="en-US" smtClean="0"/>
              <a:pPr>
                <a:defRPr/>
              </a:pPr>
              <a:t>35</a:t>
            </a:fld>
            <a:endParaRPr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6"/>
          <p:cNvSpPr>
            <a:spLocks noChangeArrowheads="1"/>
          </p:cNvSpPr>
          <p:nvPr/>
        </p:nvSpPr>
        <p:spPr bwMode="auto">
          <a:xfrm>
            <a:off x="228600" y="1066800"/>
            <a:ext cx="8610600" cy="5562600"/>
          </a:xfrm>
          <a:prstGeom prst="rect">
            <a:avLst/>
          </a:prstGeom>
          <a:noFill/>
          <a:ln w="9525">
            <a:noFill/>
            <a:miter lim="800000"/>
            <a:headEnd/>
            <a:tailEnd/>
          </a:ln>
        </p:spPr>
        <p:txBody>
          <a:bodyPr/>
          <a:lstStyle/>
          <a:p>
            <a:pPr marL="342900" indent="-342900" algn="just">
              <a:lnSpc>
                <a:spcPct val="80000"/>
              </a:lnSpc>
              <a:spcBef>
                <a:spcPct val="20000"/>
              </a:spcBef>
              <a:defRPr/>
            </a:pPr>
            <a:r>
              <a:rPr lang="en-US" sz="2800" b="1" dirty="0">
                <a:solidFill>
                  <a:srgbClr val="A50021"/>
                </a:solidFill>
              </a:rPr>
              <a:t>Landlord and Tenant Law</a:t>
            </a:r>
          </a:p>
          <a:p>
            <a:pPr marL="342900" indent="-342900" algn="just">
              <a:lnSpc>
                <a:spcPct val="80000"/>
              </a:lnSpc>
              <a:spcBef>
                <a:spcPct val="20000"/>
              </a:spcBef>
              <a:defRPr/>
            </a:pPr>
            <a:r>
              <a:rPr lang="en-US" sz="2400" b="1" dirty="0">
                <a:solidFill>
                  <a:srgbClr val="A50021"/>
                </a:solidFill>
              </a:rPr>
              <a:t>		</a:t>
            </a:r>
            <a:r>
              <a:rPr lang="en-US" sz="2400" b="1" dirty="0">
                <a:solidFill>
                  <a:srgbClr val="3C8C93"/>
                </a:solidFill>
              </a:rPr>
              <a:t> Tenant and Landlord Duties and Remedies</a:t>
            </a:r>
          </a:p>
          <a:p>
            <a:pPr marL="342900" indent="-342900" algn="just">
              <a:lnSpc>
                <a:spcPct val="80000"/>
              </a:lnSpc>
              <a:spcBef>
                <a:spcPct val="20000"/>
              </a:spcBef>
              <a:defRPr/>
            </a:pPr>
            <a:r>
              <a:rPr lang="en-US" sz="2000" b="1" dirty="0"/>
              <a:t>Landlord Duties and Remedies:</a:t>
            </a:r>
          </a:p>
          <a:p>
            <a:pPr marL="342900" lvl="1" indent="-342900" algn="just">
              <a:lnSpc>
                <a:spcPct val="80000"/>
              </a:lnSpc>
              <a:spcBef>
                <a:spcPct val="20000"/>
              </a:spcBef>
              <a:defRPr/>
            </a:pPr>
            <a:r>
              <a:rPr lang="en-US" sz="2000" b="1" i="1" dirty="0">
                <a:solidFill>
                  <a:schemeClr val="accent2"/>
                </a:solidFill>
              </a:rPr>
              <a:t>		 Landlord’s Implied Warranty of Habitability</a:t>
            </a:r>
          </a:p>
          <a:p>
            <a:pPr>
              <a:lnSpc>
                <a:spcPct val="80000"/>
              </a:lnSpc>
              <a:defRPr/>
            </a:pPr>
            <a:endParaRPr lang="en-US" sz="800" b="1" dirty="0">
              <a:solidFill>
                <a:srgbClr val="C00000"/>
              </a:solidFill>
            </a:endParaRPr>
          </a:p>
          <a:p>
            <a:pPr>
              <a:lnSpc>
                <a:spcPct val="80000"/>
              </a:lnSpc>
              <a:defRPr/>
            </a:pPr>
            <a:r>
              <a:rPr lang="en-US" sz="2000" b="1" dirty="0">
                <a:solidFill>
                  <a:srgbClr val="006600"/>
                </a:solidFill>
              </a:rPr>
              <a:t>C. Retaliatory Eviction</a:t>
            </a:r>
          </a:p>
          <a:p>
            <a:pPr>
              <a:lnSpc>
                <a:spcPct val="80000"/>
              </a:lnSpc>
              <a:defRPr/>
            </a:pPr>
            <a:endParaRPr lang="en-US" sz="1000" dirty="0">
              <a:solidFill>
                <a:srgbClr val="006600"/>
              </a:solidFill>
            </a:endParaRPr>
          </a:p>
          <a:p>
            <a:pPr>
              <a:lnSpc>
                <a:spcPct val="80000"/>
              </a:lnSpc>
              <a:defRPr/>
            </a:pPr>
            <a:r>
              <a:rPr lang="en-US" sz="1600" b="1" dirty="0">
                <a:solidFill>
                  <a:srgbClr val="002060"/>
                </a:solidFill>
              </a:rPr>
              <a:t>If a tenant exercises the legal right to report housing or building code violations or other</a:t>
            </a:r>
          </a:p>
          <a:p>
            <a:pPr>
              <a:lnSpc>
                <a:spcPct val="80000"/>
              </a:lnSpc>
              <a:defRPr/>
            </a:pPr>
            <a:r>
              <a:rPr lang="en-US" sz="1600" b="1" dirty="0">
                <a:solidFill>
                  <a:srgbClr val="002060"/>
                </a:solidFill>
              </a:rPr>
              <a:t>rights provided by statute</a:t>
            </a:r>
            <a:r>
              <a:rPr lang="en-US" sz="1600" b="1" dirty="0"/>
              <a:t> (e.g., a residential landlord-tenant act), </a:t>
            </a:r>
            <a:r>
              <a:rPr lang="en-US" sz="1600" b="1" dirty="0">
                <a:solidFill>
                  <a:srgbClr val="002060"/>
                </a:solidFill>
              </a:rPr>
              <a:t>the landlord is not</a:t>
            </a:r>
          </a:p>
          <a:p>
            <a:pPr>
              <a:lnSpc>
                <a:spcPct val="80000"/>
              </a:lnSpc>
              <a:defRPr/>
            </a:pPr>
            <a:r>
              <a:rPr lang="en-US" sz="1600" b="1" dirty="0">
                <a:solidFill>
                  <a:srgbClr val="002060"/>
                </a:solidFill>
              </a:rPr>
              <a:t>permitted to terminate the tenant's lease in retaliation.</a:t>
            </a:r>
          </a:p>
          <a:p>
            <a:pPr>
              <a:lnSpc>
                <a:spcPct val="80000"/>
              </a:lnSpc>
              <a:defRPr/>
            </a:pPr>
            <a:endParaRPr lang="en-US" sz="800" b="1" dirty="0">
              <a:solidFill>
                <a:srgbClr val="002060"/>
              </a:solidFill>
            </a:endParaRPr>
          </a:p>
          <a:p>
            <a:pPr>
              <a:lnSpc>
                <a:spcPct val="80000"/>
              </a:lnSpc>
              <a:defRPr/>
            </a:pPr>
            <a:r>
              <a:rPr lang="en-US" sz="1600" b="1" dirty="0">
                <a:solidFill>
                  <a:srgbClr val="002060"/>
                </a:solidFill>
              </a:rPr>
              <a:t>The landlord is also barred from penalizing the tenant in other ways, </a:t>
            </a:r>
          </a:p>
          <a:p>
            <a:pPr>
              <a:lnSpc>
                <a:spcPct val="80000"/>
              </a:lnSpc>
              <a:defRPr/>
            </a:pPr>
            <a:r>
              <a:rPr lang="en-US" sz="1600" b="1" dirty="0">
                <a:solidFill>
                  <a:srgbClr val="002060"/>
                </a:solidFill>
              </a:rPr>
              <a:t>such as raising the rent or reducing tenant services. </a:t>
            </a:r>
          </a:p>
          <a:p>
            <a:pPr>
              <a:lnSpc>
                <a:spcPct val="80000"/>
              </a:lnSpc>
              <a:defRPr/>
            </a:pPr>
            <a:endParaRPr lang="en-US" sz="800" b="1" dirty="0">
              <a:solidFill>
                <a:srgbClr val="002060"/>
              </a:solidFill>
            </a:endParaRPr>
          </a:p>
          <a:p>
            <a:pPr>
              <a:lnSpc>
                <a:spcPct val="80000"/>
              </a:lnSpc>
              <a:defRPr/>
            </a:pPr>
            <a:r>
              <a:rPr lang="en-US" sz="1600" b="1" dirty="0">
                <a:solidFill>
                  <a:srgbClr val="002060"/>
                </a:solidFill>
              </a:rPr>
              <a:t>This protection is recognized by most jurisdictions </a:t>
            </a:r>
          </a:p>
          <a:p>
            <a:pPr>
              <a:lnSpc>
                <a:spcPct val="80000"/>
              </a:lnSpc>
              <a:defRPr/>
            </a:pPr>
            <a:r>
              <a:rPr lang="en-US" sz="1600" b="1" dirty="0">
                <a:solidFill>
                  <a:srgbClr val="002060"/>
                </a:solidFill>
              </a:rPr>
              <a:t>In residential landlord-tenant laws or local codes.</a:t>
            </a:r>
          </a:p>
          <a:p>
            <a:pPr>
              <a:lnSpc>
                <a:spcPct val="80000"/>
              </a:lnSpc>
              <a:defRPr/>
            </a:pPr>
            <a:endParaRPr lang="en-US" sz="1000" b="1" dirty="0">
              <a:solidFill>
                <a:srgbClr val="002060"/>
              </a:solidFill>
            </a:endParaRPr>
          </a:p>
          <a:p>
            <a:pPr>
              <a:lnSpc>
                <a:spcPct val="80000"/>
              </a:lnSpc>
              <a:defRPr/>
            </a:pPr>
            <a:r>
              <a:rPr lang="en-US" sz="1600" b="1" dirty="0">
                <a:solidFill>
                  <a:srgbClr val="002060"/>
                </a:solidFill>
              </a:rPr>
              <a:t>These laws usually presume a retaliatory motive if the landlord acts within, say, 90 to 180 days after the tenant exercises his rights. </a:t>
            </a:r>
          </a:p>
          <a:p>
            <a:pPr>
              <a:lnSpc>
                <a:spcPct val="80000"/>
              </a:lnSpc>
              <a:defRPr/>
            </a:pPr>
            <a:endParaRPr lang="en-US" sz="1000" b="1" dirty="0">
              <a:solidFill>
                <a:srgbClr val="002060"/>
              </a:solidFill>
            </a:endParaRPr>
          </a:p>
          <a:p>
            <a:pPr>
              <a:lnSpc>
                <a:spcPct val="80000"/>
              </a:lnSpc>
              <a:defRPr/>
            </a:pPr>
            <a:r>
              <a:rPr lang="en-US" sz="1600" b="1" dirty="0">
                <a:solidFill>
                  <a:srgbClr val="002060"/>
                </a:solidFill>
              </a:rPr>
              <a:t>This protection generally applies to tenants under both periodic leases </a:t>
            </a:r>
          </a:p>
          <a:p>
            <a:pPr>
              <a:lnSpc>
                <a:spcPct val="80000"/>
              </a:lnSpc>
              <a:defRPr/>
            </a:pPr>
            <a:r>
              <a:rPr lang="en-US" sz="1600" b="1" dirty="0">
                <a:solidFill>
                  <a:srgbClr val="002060"/>
                </a:solidFill>
              </a:rPr>
              <a:t>when the landlord gives notice to terminate and fixed-term leases </a:t>
            </a:r>
          </a:p>
          <a:p>
            <a:pPr>
              <a:lnSpc>
                <a:spcPct val="80000"/>
              </a:lnSpc>
              <a:defRPr/>
            </a:pPr>
            <a:r>
              <a:rPr lang="en-US" sz="1600" b="1" dirty="0">
                <a:solidFill>
                  <a:srgbClr val="002060"/>
                </a:solidFill>
              </a:rPr>
              <a:t>when the landlord refuses to renew. </a:t>
            </a:r>
          </a:p>
          <a:p>
            <a:pPr>
              <a:lnSpc>
                <a:spcPct val="80000"/>
              </a:lnSpc>
              <a:defRPr/>
            </a:pPr>
            <a:endParaRPr lang="en-US" sz="1000" b="1" dirty="0">
              <a:solidFill>
                <a:srgbClr val="002060"/>
              </a:solidFill>
            </a:endParaRPr>
          </a:p>
          <a:p>
            <a:pPr>
              <a:lnSpc>
                <a:spcPct val="80000"/>
              </a:lnSpc>
              <a:defRPr/>
            </a:pPr>
            <a:r>
              <a:rPr lang="en-US" sz="1600" b="1" dirty="0">
                <a:solidFill>
                  <a:srgbClr val="002060"/>
                </a:solidFill>
              </a:rPr>
              <a:t>To overcome the presumption, the landlord must show a valid, non retaliatory reason for his actions.</a:t>
            </a:r>
          </a:p>
          <a:p>
            <a:pPr>
              <a:lnSpc>
                <a:spcPct val="80000"/>
              </a:lnSpc>
              <a:defRPr/>
            </a:pPr>
            <a:endParaRPr lang="en-US" sz="1500" b="1" dirty="0">
              <a:solidFill>
                <a:srgbClr val="002060"/>
              </a:solidFill>
            </a:endParaRPr>
          </a:p>
          <a:p>
            <a:pPr>
              <a:lnSpc>
                <a:spcPct val="80000"/>
              </a:lnSpc>
              <a:defRPr/>
            </a:pPr>
            <a:endParaRPr lang="en-US" sz="1500" b="1" dirty="0">
              <a:solidFill>
                <a:srgbClr val="002060"/>
              </a:solidFill>
            </a:endParaRPr>
          </a:p>
        </p:txBody>
      </p:sp>
      <p:sp>
        <p:nvSpPr>
          <p:cNvPr id="2" name="Slide Number Placeholder 1"/>
          <p:cNvSpPr>
            <a:spLocks noGrp="1"/>
          </p:cNvSpPr>
          <p:nvPr>
            <p:ph type="sldNum" sz="quarter" idx="12"/>
          </p:nvPr>
        </p:nvSpPr>
        <p:spPr/>
        <p:txBody>
          <a:bodyPr/>
          <a:lstStyle/>
          <a:p>
            <a:pPr>
              <a:defRPr/>
            </a:pPr>
            <a:fld id="{47727EE4-E3A6-478E-BA8E-5189AEC7724D}" type="slidenum">
              <a:rPr lang="en-US" smtClean="0"/>
              <a:pPr>
                <a:defRPr/>
              </a:pPr>
              <a:t>36</a:t>
            </a:fld>
            <a:endParaRPr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Grp="1" noChangeArrowheads="1"/>
          </p:cNvSpPr>
          <p:nvPr>
            <p:ph type="body" sz="half" idx="1"/>
          </p:nvPr>
        </p:nvSpPr>
        <p:spPr>
          <a:xfrm>
            <a:off x="381000" y="1143000"/>
            <a:ext cx="8534400" cy="5410200"/>
          </a:xfrm>
        </p:spPr>
        <p:txBody>
          <a:bodyPr/>
          <a:lstStyle/>
          <a:p>
            <a:pPr algn="just">
              <a:lnSpc>
                <a:spcPct val="90000"/>
              </a:lnSpc>
              <a:spcBef>
                <a:spcPts val="0"/>
              </a:spcBef>
              <a:buFontTx/>
              <a:buNone/>
              <a:defRPr/>
            </a:pPr>
            <a:r>
              <a:rPr lang="en-US" sz="3600" b="1" dirty="0">
                <a:solidFill>
                  <a:srgbClr val="A50021"/>
                </a:solidFill>
              </a:rPr>
              <a:t>Landlord and Tenant Law</a:t>
            </a:r>
          </a:p>
          <a:p>
            <a:pPr marL="609600" indent="-609600" eaLnBrk="1" hangingPunct="1">
              <a:lnSpc>
                <a:spcPct val="90000"/>
              </a:lnSpc>
              <a:spcBef>
                <a:spcPts val="0"/>
              </a:spcBef>
              <a:defRPr/>
            </a:pPr>
            <a:endParaRPr lang="en-US" sz="200" b="1" dirty="0">
              <a:solidFill>
                <a:schemeClr val="accent2"/>
              </a:solidFill>
            </a:endParaRPr>
          </a:p>
          <a:p>
            <a:pPr marL="609600" indent="-609600" eaLnBrk="1" hangingPunct="1">
              <a:lnSpc>
                <a:spcPct val="90000"/>
              </a:lnSpc>
              <a:spcBef>
                <a:spcPts val="0"/>
              </a:spcBef>
              <a:buFontTx/>
              <a:buNone/>
              <a:defRPr/>
            </a:pPr>
            <a:r>
              <a:rPr lang="en-US" sz="2400" b="1" i="1" dirty="0">
                <a:solidFill>
                  <a:schemeClr val="hlink"/>
                </a:solidFill>
              </a:rPr>
              <a:t>The Law of Landlords and Tenants</a:t>
            </a:r>
          </a:p>
          <a:p>
            <a:pPr marL="609600" indent="-609600" eaLnBrk="1" hangingPunct="1">
              <a:lnSpc>
                <a:spcPct val="90000"/>
              </a:lnSpc>
              <a:spcBef>
                <a:spcPts val="0"/>
              </a:spcBef>
              <a:buFontTx/>
              <a:buNone/>
              <a:defRPr/>
            </a:pPr>
            <a:endParaRPr lang="en-US" sz="400" b="1" dirty="0"/>
          </a:p>
          <a:p>
            <a:pPr marL="609600" indent="-609600" eaLnBrk="1" hangingPunct="1">
              <a:lnSpc>
                <a:spcPct val="90000"/>
              </a:lnSpc>
              <a:spcBef>
                <a:spcPts val="0"/>
              </a:spcBef>
              <a:buFontTx/>
              <a:buNone/>
              <a:defRPr/>
            </a:pPr>
            <a:r>
              <a:rPr lang="en-US" sz="600" b="1" dirty="0">
                <a:solidFill>
                  <a:schemeClr val="accent2"/>
                </a:solidFill>
              </a:rPr>
              <a:t>	</a:t>
            </a:r>
          </a:p>
          <a:p>
            <a:pPr marL="609600" indent="-609600" eaLnBrk="1" hangingPunct="1">
              <a:lnSpc>
                <a:spcPct val="90000"/>
              </a:lnSpc>
              <a:spcBef>
                <a:spcPts val="0"/>
              </a:spcBef>
              <a:buFontTx/>
              <a:buNone/>
              <a:defRPr/>
            </a:pPr>
            <a:r>
              <a:rPr lang="en-US" sz="1800" b="1" dirty="0">
                <a:solidFill>
                  <a:srgbClr val="0033CC"/>
                </a:solidFill>
              </a:rPr>
              <a:t>	</a:t>
            </a:r>
            <a:r>
              <a:rPr lang="en-US" sz="2000" b="1" dirty="0">
                <a:solidFill>
                  <a:srgbClr val="0033CC"/>
                </a:solidFill>
              </a:rPr>
              <a:t>The doctrine of Quiet Enjoyment means:</a:t>
            </a:r>
          </a:p>
          <a:p>
            <a:pPr marL="609600" indent="-609600" eaLnBrk="1" hangingPunct="1">
              <a:lnSpc>
                <a:spcPct val="90000"/>
              </a:lnSpc>
              <a:spcBef>
                <a:spcPts val="0"/>
              </a:spcBef>
              <a:buFontTx/>
              <a:buNone/>
              <a:defRPr/>
            </a:pPr>
            <a:endParaRPr lang="en-US" sz="400" b="1" dirty="0">
              <a:solidFill>
                <a:schemeClr val="accent2"/>
              </a:solidFill>
            </a:endParaRPr>
          </a:p>
          <a:p>
            <a:pPr marL="609600" indent="-609600" eaLnBrk="1" hangingPunct="1">
              <a:lnSpc>
                <a:spcPct val="90000"/>
              </a:lnSpc>
              <a:spcBef>
                <a:spcPts val="0"/>
              </a:spcBef>
              <a:buFontTx/>
              <a:buNone/>
              <a:defRPr/>
            </a:pPr>
            <a:r>
              <a:rPr lang="en-US" sz="1800" b="1" dirty="0"/>
              <a:t>    	A landlord must deliver the premises to the tenant for the tenant’s</a:t>
            </a:r>
          </a:p>
          <a:p>
            <a:pPr marL="609600" indent="-609600" eaLnBrk="1" hangingPunct="1">
              <a:lnSpc>
                <a:spcPct val="90000"/>
              </a:lnSpc>
              <a:spcBef>
                <a:spcPts val="0"/>
              </a:spcBef>
              <a:buFontTx/>
              <a:buNone/>
              <a:defRPr/>
            </a:pPr>
            <a:r>
              <a:rPr lang="en-US" sz="1800" b="1" dirty="0"/>
              <a:t>	exclusive use and protect against the entry into the premises.</a:t>
            </a:r>
          </a:p>
          <a:p>
            <a:pPr marL="609600" indent="-609600" eaLnBrk="1" hangingPunct="1">
              <a:lnSpc>
                <a:spcPct val="90000"/>
              </a:lnSpc>
              <a:spcBef>
                <a:spcPts val="0"/>
              </a:spcBef>
              <a:buFontTx/>
              <a:buNone/>
              <a:defRPr/>
            </a:pPr>
            <a:endParaRPr lang="en-US" sz="1800" b="1" dirty="0">
              <a:solidFill>
                <a:schemeClr val="accent2"/>
              </a:solidFill>
            </a:endParaRPr>
          </a:p>
          <a:p>
            <a:pPr marL="609600" indent="-609600" eaLnBrk="1" hangingPunct="1">
              <a:lnSpc>
                <a:spcPct val="90000"/>
              </a:lnSpc>
              <a:spcBef>
                <a:spcPts val="0"/>
              </a:spcBef>
              <a:buFontTx/>
              <a:buNone/>
              <a:defRPr/>
            </a:pPr>
            <a:r>
              <a:rPr lang="en-US" sz="1800" b="1" dirty="0">
                <a:solidFill>
                  <a:srgbClr val="00B050"/>
                </a:solidFill>
              </a:rPr>
              <a:t>	</a:t>
            </a:r>
            <a:r>
              <a:rPr lang="en-US" sz="2000" b="1" dirty="0">
                <a:solidFill>
                  <a:srgbClr val="0033CC"/>
                </a:solidFill>
              </a:rPr>
              <a:t>Assignments vs. Subleases: </a:t>
            </a:r>
          </a:p>
          <a:p>
            <a:pPr marL="609600" indent="-609600" eaLnBrk="1" hangingPunct="1">
              <a:lnSpc>
                <a:spcPct val="90000"/>
              </a:lnSpc>
              <a:spcBef>
                <a:spcPts val="0"/>
              </a:spcBef>
              <a:buFontTx/>
              <a:buNone/>
              <a:defRPr/>
            </a:pPr>
            <a:r>
              <a:rPr lang="en-US" sz="1800" b="1" dirty="0">
                <a:solidFill>
                  <a:srgbClr val="C00000"/>
                </a:solidFill>
              </a:rPr>
              <a:t>	</a:t>
            </a:r>
            <a:r>
              <a:rPr lang="en-US" sz="1800" b="1" dirty="0"/>
              <a:t>An Assignment relieves the tenant of liability on the lease whereby a</a:t>
            </a:r>
          </a:p>
          <a:p>
            <a:pPr marL="609600" indent="-609600" eaLnBrk="1" hangingPunct="1">
              <a:lnSpc>
                <a:spcPct val="90000"/>
              </a:lnSpc>
              <a:spcBef>
                <a:spcPts val="0"/>
              </a:spcBef>
              <a:buFontTx/>
              <a:buNone/>
              <a:defRPr/>
            </a:pPr>
            <a:r>
              <a:rPr lang="en-US" sz="1800" b="1" dirty="0"/>
              <a:t>	sublease retains liability and makes the tenant the landlord for the new</a:t>
            </a:r>
          </a:p>
          <a:p>
            <a:pPr marL="609600" indent="-609600" eaLnBrk="1" hangingPunct="1">
              <a:lnSpc>
                <a:spcPct val="90000"/>
              </a:lnSpc>
              <a:spcBef>
                <a:spcPts val="0"/>
              </a:spcBef>
              <a:buFontTx/>
              <a:buNone/>
              <a:defRPr/>
            </a:pPr>
            <a:r>
              <a:rPr lang="en-US" sz="1800" b="1" dirty="0"/>
              <a:t>	tenant. </a:t>
            </a:r>
          </a:p>
          <a:p>
            <a:pPr marL="609600" indent="-609600" eaLnBrk="1" hangingPunct="1">
              <a:lnSpc>
                <a:spcPct val="90000"/>
              </a:lnSpc>
              <a:spcBef>
                <a:spcPts val="0"/>
              </a:spcBef>
              <a:buFontTx/>
              <a:buNone/>
              <a:defRPr/>
            </a:pPr>
            <a:endParaRPr lang="en-US" sz="400" b="1" dirty="0">
              <a:solidFill>
                <a:schemeClr val="accent2"/>
              </a:solidFill>
            </a:endParaRPr>
          </a:p>
          <a:p>
            <a:pPr marL="609600" indent="-609600" eaLnBrk="1" hangingPunct="1">
              <a:lnSpc>
                <a:spcPct val="90000"/>
              </a:lnSpc>
              <a:spcBef>
                <a:spcPts val="0"/>
              </a:spcBef>
              <a:buFontTx/>
              <a:buNone/>
              <a:defRPr/>
            </a:pPr>
            <a:endParaRPr lang="en-US" sz="1800" b="1" dirty="0">
              <a:solidFill>
                <a:srgbClr val="00B050"/>
              </a:solidFill>
            </a:endParaRPr>
          </a:p>
          <a:p>
            <a:pPr marL="609600" indent="-609600" eaLnBrk="1" hangingPunct="1">
              <a:lnSpc>
                <a:spcPct val="90000"/>
              </a:lnSpc>
              <a:spcBef>
                <a:spcPts val="0"/>
              </a:spcBef>
              <a:buFontTx/>
              <a:buNone/>
              <a:defRPr/>
            </a:pPr>
            <a:r>
              <a:rPr lang="en-US" sz="2000" b="1" dirty="0">
                <a:solidFill>
                  <a:srgbClr val="C00000"/>
                </a:solidFill>
              </a:rPr>
              <a:t>	</a:t>
            </a:r>
            <a:r>
              <a:rPr lang="en-US" sz="2000" b="1" dirty="0">
                <a:solidFill>
                  <a:srgbClr val="0033CC"/>
                </a:solidFill>
              </a:rPr>
              <a:t>Security:</a:t>
            </a:r>
          </a:p>
          <a:p>
            <a:pPr marL="609600" indent="-609600" eaLnBrk="1" hangingPunct="1">
              <a:lnSpc>
                <a:spcPct val="90000"/>
              </a:lnSpc>
              <a:spcBef>
                <a:spcPts val="0"/>
              </a:spcBef>
              <a:buFontTx/>
              <a:buNone/>
              <a:defRPr/>
            </a:pPr>
            <a:r>
              <a:rPr lang="en-US" sz="400" b="1" dirty="0"/>
              <a:t> 	</a:t>
            </a:r>
            <a:r>
              <a:rPr lang="en-US" sz="1800" b="1" dirty="0"/>
              <a:t>Recent cases have held that landlords are liable to tenants for injuries</a:t>
            </a:r>
          </a:p>
          <a:p>
            <a:pPr marL="609600" indent="-609600" eaLnBrk="1" hangingPunct="1">
              <a:lnSpc>
                <a:spcPct val="90000"/>
              </a:lnSpc>
              <a:spcBef>
                <a:spcPts val="0"/>
              </a:spcBef>
              <a:buFontTx/>
              <a:buNone/>
              <a:defRPr/>
            </a:pPr>
            <a:r>
              <a:rPr lang="en-US" sz="1800" b="1" dirty="0"/>
              <a:t>	caused by third party criminals where the landlord has failed to comply</a:t>
            </a:r>
          </a:p>
          <a:p>
            <a:pPr marL="609600" indent="-609600" eaLnBrk="1" hangingPunct="1">
              <a:lnSpc>
                <a:spcPct val="90000"/>
              </a:lnSpc>
              <a:spcBef>
                <a:spcPts val="0"/>
              </a:spcBef>
              <a:buFontTx/>
              <a:buNone/>
              <a:defRPr/>
            </a:pPr>
            <a:r>
              <a:rPr lang="en-US" sz="1800" b="1" dirty="0"/>
              <a:t>	with Housing code provisions, failed to maintain ordinary security measures (such as working locks) or failed to maintain extra advertised security measures.</a:t>
            </a:r>
          </a:p>
        </p:txBody>
      </p:sp>
      <p:sp>
        <p:nvSpPr>
          <p:cNvPr id="2" name="Slide Number Placeholder 1"/>
          <p:cNvSpPr>
            <a:spLocks noGrp="1"/>
          </p:cNvSpPr>
          <p:nvPr>
            <p:ph type="sldNum" sz="quarter" idx="12"/>
          </p:nvPr>
        </p:nvSpPr>
        <p:spPr/>
        <p:txBody>
          <a:bodyPr/>
          <a:lstStyle/>
          <a:p>
            <a:pPr>
              <a:defRPr/>
            </a:pPr>
            <a:fld id="{CD5277C2-E760-40B9-8C12-76FCFC832293}" type="slidenum">
              <a:rPr lang="en-US" smtClean="0"/>
              <a:pPr>
                <a:defRPr/>
              </a:pPr>
              <a:t>37</a:t>
            </a:fld>
            <a:endParaRPr 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5"/>
          <p:cNvSpPr>
            <a:spLocks noChangeArrowheads="1"/>
          </p:cNvSpPr>
          <p:nvPr/>
        </p:nvSpPr>
        <p:spPr bwMode="auto">
          <a:xfrm>
            <a:off x="381000" y="990600"/>
            <a:ext cx="8458200" cy="5486400"/>
          </a:xfrm>
          <a:prstGeom prst="rect">
            <a:avLst/>
          </a:prstGeom>
          <a:noFill/>
          <a:ln w="9525">
            <a:noFill/>
            <a:miter lim="800000"/>
            <a:headEnd/>
            <a:tailEnd/>
          </a:ln>
        </p:spPr>
        <p:txBody>
          <a:bodyPr lIns="91436" tIns="45718" rIns="91436" bIns="45718"/>
          <a:lstStyle/>
          <a:p>
            <a:pPr marL="341313" indent="-341313" algn="ctr">
              <a:spcBef>
                <a:spcPct val="20000"/>
              </a:spcBef>
            </a:pPr>
            <a:r>
              <a:rPr lang="en-US" sz="4400" b="1" i="1" dirty="0">
                <a:solidFill>
                  <a:srgbClr val="C00000"/>
                </a:solidFill>
              </a:rPr>
              <a:t>End of Class Fourteen B</a:t>
            </a:r>
            <a:endParaRPr lang="en-US" sz="4400" i="1" dirty="0">
              <a:solidFill>
                <a:srgbClr val="C00000"/>
              </a:solidFill>
            </a:endParaRPr>
          </a:p>
          <a:p>
            <a:pPr marL="341313" indent="-341313">
              <a:spcBef>
                <a:spcPct val="20000"/>
              </a:spcBef>
              <a:buFontTx/>
              <a:buChar char="•"/>
            </a:pPr>
            <a:endParaRPr lang="en-US" sz="1000" b="1" dirty="0">
              <a:solidFill>
                <a:srgbClr val="002060"/>
              </a:solidFill>
            </a:endParaRPr>
          </a:p>
          <a:p>
            <a:pPr marL="341313" indent="-341313">
              <a:spcBef>
                <a:spcPct val="20000"/>
              </a:spcBef>
              <a:buFontTx/>
              <a:buChar char="•"/>
            </a:pPr>
            <a:r>
              <a:rPr lang="en-US" sz="2800" b="1" dirty="0">
                <a:solidFill>
                  <a:srgbClr val="002060"/>
                </a:solidFill>
              </a:rPr>
              <a:t>For next time – Review The Final Exam Review </a:t>
            </a:r>
            <a:endParaRPr lang="en-US" sz="2400" b="1" i="1" dirty="0">
              <a:solidFill>
                <a:srgbClr val="C00000"/>
              </a:solidFill>
            </a:endParaRPr>
          </a:p>
          <a:p>
            <a:pPr marL="342900" indent="-342900">
              <a:spcBef>
                <a:spcPts val="0"/>
              </a:spcBef>
              <a:buFontTx/>
              <a:buChar char="•"/>
            </a:pPr>
            <a:endParaRPr lang="en-US" sz="1000" b="1" dirty="0">
              <a:solidFill>
                <a:srgbClr val="002060"/>
              </a:solidFill>
            </a:endParaRPr>
          </a:p>
          <a:p>
            <a:pPr marL="342900" indent="-342900">
              <a:spcBef>
                <a:spcPts val="0"/>
              </a:spcBef>
              <a:buFontTx/>
              <a:buChar char="•"/>
            </a:pPr>
            <a:r>
              <a:rPr lang="en-US" sz="2800" b="1" dirty="0">
                <a:solidFill>
                  <a:srgbClr val="002060"/>
                </a:solidFill>
              </a:rPr>
              <a:t>Get Ready and Prepare for the Final Exam.</a:t>
            </a:r>
          </a:p>
          <a:p>
            <a:pPr marL="342900" indent="-342900">
              <a:spcBef>
                <a:spcPts val="0"/>
              </a:spcBef>
              <a:buFontTx/>
              <a:buChar char="•"/>
            </a:pPr>
            <a:endParaRPr lang="en-US" sz="1000" b="1" dirty="0">
              <a:solidFill>
                <a:srgbClr val="002060"/>
              </a:solidFill>
            </a:endParaRPr>
          </a:p>
          <a:p>
            <a:pPr marL="342900" indent="-342900">
              <a:spcBef>
                <a:spcPts val="0"/>
              </a:spcBef>
              <a:buFontTx/>
              <a:buChar char="•"/>
            </a:pPr>
            <a:r>
              <a:rPr lang="en-US" sz="2800" b="1" dirty="0">
                <a:solidFill>
                  <a:srgbClr val="002060"/>
                </a:solidFill>
              </a:rPr>
              <a:t>Don’t Miss Our Review Class!!!</a:t>
            </a:r>
          </a:p>
          <a:p>
            <a:pPr marL="342900" indent="-342900" algn="ctr">
              <a:spcBef>
                <a:spcPts val="0"/>
              </a:spcBef>
              <a:buFontTx/>
              <a:buChar char="•"/>
            </a:pPr>
            <a:endParaRPr lang="en-US" sz="2800" b="1" dirty="0">
              <a:solidFill>
                <a:srgbClr val="C00000"/>
              </a:solidFill>
            </a:endParaRPr>
          </a:p>
          <a:p>
            <a:pPr algn="ctr">
              <a:spcBef>
                <a:spcPts val="0"/>
              </a:spcBef>
            </a:pPr>
            <a:r>
              <a:rPr lang="en-US" sz="2800" b="1" dirty="0">
                <a:solidFill>
                  <a:srgbClr val="C00000"/>
                </a:solidFill>
              </a:rPr>
              <a:t>Thank You for Being A Wonderful Class!!!</a:t>
            </a:r>
          </a:p>
          <a:p>
            <a:pPr marL="341313" indent="-341313">
              <a:spcBef>
                <a:spcPct val="20000"/>
              </a:spcBef>
            </a:pPr>
            <a:endParaRPr lang="en-US" sz="2400" dirty="0">
              <a:solidFill>
                <a:srgbClr val="0033CC"/>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Text Box 5"/>
          <p:cNvSpPr txBox="1">
            <a:spLocks noChangeArrowheads="1"/>
          </p:cNvSpPr>
          <p:nvPr/>
        </p:nvSpPr>
        <p:spPr bwMode="auto">
          <a:xfrm>
            <a:off x="533400" y="2667000"/>
            <a:ext cx="7696200" cy="366713"/>
          </a:xfrm>
          <a:prstGeom prst="rect">
            <a:avLst/>
          </a:prstGeom>
          <a:noFill/>
          <a:ln w="9525">
            <a:noFill/>
            <a:miter lim="800000"/>
            <a:headEnd/>
            <a:tailEnd/>
          </a:ln>
        </p:spPr>
        <p:txBody>
          <a:bodyPr>
            <a:spAutoFit/>
          </a:bodyPr>
          <a:lstStyle/>
          <a:p>
            <a:endParaRPr lang="en-US"/>
          </a:p>
        </p:txBody>
      </p:sp>
      <p:sp>
        <p:nvSpPr>
          <p:cNvPr id="281606" name="Rectangle 6"/>
          <p:cNvSpPr>
            <a:spLocks noGrp="1" noChangeArrowheads="1"/>
          </p:cNvSpPr>
          <p:nvPr>
            <p:ph type="body" idx="1"/>
          </p:nvPr>
        </p:nvSpPr>
        <p:spPr>
          <a:xfrm>
            <a:off x="152400" y="1143000"/>
            <a:ext cx="8839200" cy="5257800"/>
          </a:xfrm>
        </p:spPr>
        <p:txBody>
          <a:bodyPr/>
          <a:lstStyle/>
          <a:p>
            <a:pPr marL="609600" indent="-609600" algn="ctr" eaLnBrk="1" hangingPunct="1">
              <a:lnSpc>
                <a:spcPct val="90000"/>
              </a:lnSpc>
              <a:buFontTx/>
              <a:buNone/>
              <a:defRPr/>
            </a:pPr>
            <a:endParaRPr lang="en-US" sz="4400" b="1" dirty="0">
              <a:solidFill>
                <a:srgbClr val="C00000"/>
              </a:solidFill>
            </a:endParaRPr>
          </a:p>
          <a:p>
            <a:pPr marL="609600" indent="-609600" algn="ctr" eaLnBrk="1" hangingPunct="1">
              <a:lnSpc>
                <a:spcPct val="90000"/>
              </a:lnSpc>
              <a:buFontTx/>
              <a:buNone/>
              <a:defRPr/>
            </a:pPr>
            <a:r>
              <a:rPr lang="en-US" sz="4000" b="1" dirty="0">
                <a:solidFill>
                  <a:srgbClr val="C00000"/>
                </a:solidFill>
              </a:rPr>
              <a:t>The Law of Landlords and Tenants</a:t>
            </a:r>
          </a:p>
          <a:p>
            <a:pPr marL="0" indent="0" algn="ctr">
              <a:lnSpc>
                <a:spcPct val="110000"/>
              </a:lnSpc>
              <a:buNone/>
              <a:defRPr/>
            </a:pPr>
            <a:r>
              <a:rPr lang="en-US" sz="2800" b="1" i="1" dirty="0">
                <a:solidFill>
                  <a:srgbClr val="0033CC"/>
                </a:solidFill>
              </a:rPr>
              <a:t>Definitions, Leases, Duties and Remedies</a:t>
            </a:r>
          </a:p>
          <a:p>
            <a:pPr marL="609600" indent="-609600" eaLnBrk="1" hangingPunct="1">
              <a:lnSpc>
                <a:spcPct val="90000"/>
              </a:lnSpc>
              <a:buFontTx/>
              <a:buNone/>
              <a:defRPr/>
            </a:pPr>
            <a:r>
              <a:rPr lang="en-US" sz="1000" b="1" i="1" dirty="0"/>
              <a:t>	</a:t>
            </a:r>
            <a:endParaRPr lang="en-US" sz="2000" b="1" i="1" dirty="0">
              <a:solidFill>
                <a:schemeClr val="accent5">
                  <a:lumMod val="50000"/>
                </a:schemeClr>
              </a:solidFill>
            </a:endParaRPr>
          </a:p>
          <a:p>
            <a:pPr marL="609600" indent="-609600" eaLnBrk="1" hangingPunct="1">
              <a:lnSpc>
                <a:spcPct val="80000"/>
              </a:lnSpc>
              <a:buFontTx/>
              <a:buNone/>
              <a:defRPr/>
            </a:pPr>
            <a:endParaRPr lang="en-US" sz="2400" b="1" i="1" dirty="0">
              <a:solidFill>
                <a:schemeClr val="accent2"/>
              </a:solidFill>
            </a:endParaRPr>
          </a:p>
        </p:txBody>
      </p:sp>
      <p:sp>
        <p:nvSpPr>
          <p:cNvPr id="5" name="Slide Number Placeholder 4"/>
          <p:cNvSpPr>
            <a:spLocks noGrp="1"/>
          </p:cNvSpPr>
          <p:nvPr>
            <p:ph type="sldNum" sz="quarter" idx="12"/>
          </p:nvPr>
        </p:nvSpPr>
        <p:spPr/>
        <p:txBody>
          <a:bodyPr/>
          <a:lstStyle/>
          <a:p>
            <a:pPr>
              <a:defRPr/>
            </a:pPr>
            <a:fld id="{C322AF66-1A51-47C7-ACB6-C3D7D8CBE05D}" type="slidenum">
              <a:rPr lang="en-US" smtClean="0"/>
              <a:pPr>
                <a:defRPr/>
              </a:pPr>
              <a:t>4</a:t>
            </a:fld>
            <a:endParaRPr lang="en-US"/>
          </a:p>
        </p:txBody>
      </p:sp>
    </p:spTree>
    <p:extLst>
      <p:ext uri="{BB962C8B-B14F-4D97-AF65-F5344CB8AC3E}">
        <p14:creationId xmlns:p14="http://schemas.microsoft.com/office/powerpoint/2010/main" val="27111564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81606">
                                            <p:txEl>
                                              <p:pRg st="1" end="1"/>
                                            </p:txEl>
                                          </p:spTgt>
                                        </p:tgtEl>
                                        <p:attrNameLst>
                                          <p:attrName>style.visibility</p:attrName>
                                        </p:attrNameLst>
                                      </p:cBhvr>
                                      <p:to>
                                        <p:strVal val="visible"/>
                                      </p:to>
                                    </p:set>
                                    <p:anim calcmode="lin" valueType="num">
                                      <p:cBhvr additive="base">
                                        <p:cTn id="7" dur="500" fill="hold"/>
                                        <p:tgtEl>
                                          <p:spTgt spid="281606">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81606">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CHIMES.WAV"/>
                                        </p:tgtEl>
                                      </p:cMediaNode>
                                    </p:audio>
                                  </p:sub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81606">
                                            <p:txEl>
                                              <p:pRg st="2" end="2"/>
                                            </p:txEl>
                                          </p:spTgt>
                                        </p:tgtEl>
                                        <p:attrNameLst>
                                          <p:attrName>style.visibility</p:attrName>
                                        </p:attrNameLst>
                                      </p:cBhvr>
                                      <p:to>
                                        <p:strVal val="visible"/>
                                      </p:to>
                                    </p:set>
                                    <p:anim calcmode="lin" valueType="num">
                                      <p:cBhvr additive="base">
                                        <p:cTn id="13" dur="500" fill="hold"/>
                                        <p:tgtEl>
                                          <p:spTgt spid="281606">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81606">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3" name="CHIMES.WAV"/>
                                        </p:tgtEl>
                                      </p:cMediaNode>
                                    </p:audio>
                                  </p:sub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81606">
                                            <p:txEl>
                                              <p:pRg st="3" end="3"/>
                                            </p:txEl>
                                          </p:spTgt>
                                        </p:tgtEl>
                                        <p:attrNameLst>
                                          <p:attrName>style.visibility</p:attrName>
                                        </p:attrNameLst>
                                      </p:cBhvr>
                                      <p:to>
                                        <p:strVal val="visible"/>
                                      </p:to>
                                    </p:set>
                                    <p:anim calcmode="lin" valueType="num">
                                      <p:cBhvr additive="base">
                                        <p:cTn id="19" dur="500" fill="hold"/>
                                        <p:tgtEl>
                                          <p:spTgt spid="281606">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81606">
                                            <p:txEl>
                                              <p:pRg st="3" end="3"/>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3" name="CHIMES.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1606"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6"/>
          <p:cNvSpPr>
            <a:spLocks noChangeArrowheads="1"/>
          </p:cNvSpPr>
          <p:nvPr/>
        </p:nvSpPr>
        <p:spPr bwMode="auto">
          <a:xfrm>
            <a:off x="228600" y="1143000"/>
            <a:ext cx="8763000" cy="5486400"/>
          </a:xfrm>
          <a:prstGeom prst="rect">
            <a:avLst/>
          </a:prstGeom>
          <a:noFill/>
          <a:ln w="9525">
            <a:noFill/>
            <a:miter lim="800000"/>
            <a:headEnd/>
            <a:tailEnd/>
          </a:ln>
        </p:spPr>
        <p:txBody>
          <a:bodyPr/>
          <a:lstStyle/>
          <a:p>
            <a:pPr marL="342900" indent="-342900">
              <a:lnSpc>
                <a:spcPct val="90000"/>
              </a:lnSpc>
              <a:spcBef>
                <a:spcPct val="20000"/>
              </a:spcBef>
              <a:defRPr/>
            </a:pPr>
            <a:r>
              <a:rPr lang="en-US" sz="2800" b="1" dirty="0">
                <a:solidFill>
                  <a:srgbClr val="A50021"/>
                </a:solidFill>
              </a:rPr>
              <a:t>Landlord and Tenant Law</a:t>
            </a:r>
          </a:p>
          <a:p>
            <a:pPr marL="342900" indent="-342900">
              <a:lnSpc>
                <a:spcPct val="90000"/>
              </a:lnSpc>
              <a:spcBef>
                <a:spcPct val="20000"/>
              </a:spcBef>
              <a:defRPr/>
            </a:pPr>
            <a:r>
              <a:rPr lang="en-US" sz="2400" b="1" dirty="0">
                <a:solidFill>
                  <a:schemeClr val="accent2"/>
                </a:solidFill>
              </a:rPr>
              <a:t>	The Leasehold Interest</a:t>
            </a:r>
          </a:p>
          <a:p>
            <a:pPr marL="342900" indent="-342900">
              <a:lnSpc>
                <a:spcPct val="90000"/>
              </a:lnSpc>
              <a:spcBef>
                <a:spcPct val="20000"/>
              </a:spcBef>
              <a:defRPr/>
            </a:pPr>
            <a:r>
              <a:rPr lang="en-US" sz="2400" b="1" dirty="0">
                <a:solidFill>
                  <a:srgbClr val="A50021"/>
                </a:solidFill>
              </a:rPr>
              <a:t>		</a:t>
            </a:r>
            <a:r>
              <a:rPr lang="en-US" sz="2400" b="1" dirty="0">
                <a:solidFill>
                  <a:schemeClr val="accent1">
                    <a:lumMod val="50000"/>
                  </a:schemeClr>
                </a:solidFill>
              </a:rPr>
              <a:t>The Nature of the Leasehold Interest</a:t>
            </a:r>
          </a:p>
          <a:p>
            <a:pPr marL="342900" indent="-342900">
              <a:lnSpc>
                <a:spcPct val="90000"/>
              </a:lnSpc>
              <a:spcBef>
                <a:spcPct val="20000"/>
              </a:spcBef>
              <a:defRPr/>
            </a:pPr>
            <a:r>
              <a:rPr lang="en-US" b="1" dirty="0">
                <a:solidFill>
                  <a:srgbClr val="002060"/>
                </a:solidFill>
              </a:rPr>
              <a:t> When a person leases a piece of real property, they attain a leasehold interest.</a:t>
            </a:r>
          </a:p>
          <a:p>
            <a:pPr marL="342900" indent="-342900">
              <a:lnSpc>
                <a:spcPct val="90000"/>
              </a:lnSpc>
              <a:spcBef>
                <a:spcPct val="20000"/>
              </a:spcBef>
              <a:buFont typeface="Arial" pitchFamily="34" charset="0"/>
              <a:buChar char="•"/>
              <a:defRPr/>
            </a:pPr>
            <a:r>
              <a:rPr lang="en-US" b="1" dirty="0">
                <a:solidFill>
                  <a:srgbClr val="002060"/>
                </a:solidFill>
              </a:rPr>
              <a:t>At common law this leasehold was viewed as Personal Property.  </a:t>
            </a:r>
          </a:p>
          <a:p>
            <a:pPr marL="342900" indent="-342900">
              <a:lnSpc>
                <a:spcPct val="90000"/>
              </a:lnSpc>
              <a:spcBef>
                <a:spcPct val="20000"/>
              </a:spcBef>
              <a:buFont typeface="Arial" pitchFamily="34" charset="0"/>
              <a:buChar char="•"/>
              <a:defRPr/>
            </a:pPr>
            <a:r>
              <a:rPr lang="en-US" b="1" dirty="0">
                <a:solidFill>
                  <a:srgbClr val="002060"/>
                </a:solidFill>
              </a:rPr>
              <a:t>Today, however a leasehold interest is viewed as Real Property.</a:t>
            </a:r>
          </a:p>
          <a:p>
            <a:pPr marL="342900" indent="-342900">
              <a:lnSpc>
                <a:spcPct val="90000"/>
              </a:lnSpc>
              <a:spcBef>
                <a:spcPct val="20000"/>
              </a:spcBef>
              <a:defRPr/>
            </a:pPr>
            <a:endParaRPr lang="en-US" sz="400" b="1" dirty="0"/>
          </a:p>
          <a:p>
            <a:pPr marL="342900" indent="-342900">
              <a:lnSpc>
                <a:spcPct val="90000"/>
              </a:lnSpc>
              <a:spcBef>
                <a:spcPct val="20000"/>
              </a:spcBef>
              <a:defRPr/>
            </a:pPr>
            <a:r>
              <a:rPr lang="en-US" b="1" dirty="0"/>
              <a:t>A Leasehold Interest is an Estate in Land where:</a:t>
            </a:r>
          </a:p>
          <a:p>
            <a:pPr marL="342900" indent="-342900">
              <a:lnSpc>
                <a:spcPct val="90000"/>
              </a:lnSpc>
              <a:spcBef>
                <a:spcPct val="20000"/>
              </a:spcBef>
              <a:buFont typeface="Arial" pitchFamily="34" charset="0"/>
              <a:buChar char="•"/>
              <a:defRPr/>
            </a:pPr>
            <a:r>
              <a:rPr lang="en-US" sz="1700" b="1" i="1" dirty="0">
                <a:solidFill>
                  <a:srgbClr val="C00000"/>
                </a:solidFill>
              </a:rPr>
              <a:t>The tenant has a present possessory interest in the possessed premises; and</a:t>
            </a:r>
          </a:p>
          <a:p>
            <a:pPr marL="342900" indent="-342900">
              <a:lnSpc>
                <a:spcPct val="90000"/>
              </a:lnSpc>
              <a:spcBef>
                <a:spcPct val="20000"/>
              </a:spcBef>
              <a:buFont typeface="Arial" pitchFamily="34" charset="0"/>
              <a:buChar char="•"/>
              <a:defRPr/>
            </a:pPr>
            <a:endParaRPr lang="en-US" sz="200" b="1" i="1" dirty="0">
              <a:solidFill>
                <a:srgbClr val="C00000"/>
              </a:solidFill>
            </a:endParaRPr>
          </a:p>
          <a:p>
            <a:pPr>
              <a:lnSpc>
                <a:spcPct val="90000"/>
              </a:lnSpc>
              <a:buFont typeface="Arial" pitchFamily="34" charset="0"/>
              <a:buChar char="•"/>
              <a:defRPr/>
            </a:pPr>
            <a:r>
              <a:rPr lang="en-US" sz="1700" b="1" i="1" dirty="0">
                <a:solidFill>
                  <a:srgbClr val="C00000"/>
                </a:solidFill>
              </a:rPr>
              <a:t>    The landlord has a future interest (reversion) in the possessed premises.</a:t>
            </a:r>
          </a:p>
          <a:p>
            <a:pPr>
              <a:lnSpc>
                <a:spcPct val="90000"/>
              </a:lnSpc>
              <a:defRPr/>
            </a:pPr>
            <a:endParaRPr lang="en-US" sz="600" dirty="0">
              <a:solidFill>
                <a:schemeClr val="accent6"/>
              </a:solidFill>
            </a:endParaRPr>
          </a:p>
          <a:p>
            <a:pPr>
              <a:lnSpc>
                <a:spcPct val="90000"/>
              </a:lnSpc>
              <a:defRPr/>
            </a:pPr>
            <a:r>
              <a:rPr lang="en-US" sz="1700" b="1" dirty="0">
                <a:solidFill>
                  <a:schemeClr val="accent6"/>
                </a:solidFill>
              </a:rPr>
              <a:t>As we will see, certain Rights and Responsibilities flow from this legal relationship. </a:t>
            </a:r>
          </a:p>
          <a:p>
            <a:pPr>
              <a:lnSpc>
                <a:spcPct val="90000"/>
              </a:lnSpc>
              <a:defRPr/>
            </a:pPr>
            <a:endParaRPr lang="en-US" sz="600" dirty="0">
              <a:solidFill>
                <a:schemeClr val="accent6"/>
              </a:solidFill>
            </a:endParaRPr>
          </a:p>
          <a:p>
            <a:pPr>
              <a:lnSpc>
                <a:spcPct val="90000"/>
              </a:lnSpc>
              <a:defRPr/>
            </a:pPr>
            <a:endParaRPr lang="en-US" sz="600" dirty="0">
              <a:solidFill>
                <a:schemeClr val="accent6"/>
              </a:solidFill>
            </a:endParaRPr>
          </a:p>
          <a:p>
            <a:pPr>
              <a:lnSpc>
                <a:spcPct val="90000"/>
              </a:lnSpc>
              <a:defRPr/>
            </a:pPr>
            <a:r>
              <a:rPr lang="en-US" dirty="0">
                <a:solidFill>
                  <a:schemeClr val="accent6"/>
                </a:solidFill>
              </a:rPr>
              <a:t>	</a:t>
            </a:r>
            <a:r>
              <a:rPr lang="en-US" sz="2400" b="1" dirty="0">
                <a:solidFill>
                  <a:schemeClr val="accent1">
                    <a:lumMod val="50000"/>
                  </a:schemeClr>
                </a:solidFill>
              </a:rPr>
              <a:t>Types of Leasehold Interests (Tenancies)</a:t>
            </a:r>
          </a:p>
          <a:p>
            <a:pPr>
              <a:lnSpc>
                <a:spcPct val="90000"/>
              </a:lnSpc>
              <a:defRPr/>
            </a:pPr>
            <a:r>
              <a:rPr lang="en-US" dirty="0">
                <a:solidFill>
                  <a:schemeClr val="accent6"/>
                </a:solidFill>
              </a:rPr>
              <a:t> </a:t>
            </a:r>
            <a:r>
              <a:rPr lang="en-US" b="1" dirty="0"/>
              <a:t>There are three principal types tenancies.  Remember (</a:t>
            </a:r>
            <a:r>
              <a:rPr lang="en-US" b="1" dirty="0">
                <a:solidFill>
                  <a:srgbClr val="C00000"/>
                </a:solidFill>
              </a:rPr>
              <a:t>P</a:t>
            </a:r>
            <a:r>
              <a:rPr lang="en-US" b="1" dirty="0">
                <a:solidFill>
                  <a:srgbClr val="002060"/>
                </a:solidFill>
              </a:rPr>
              <a:t>ull </a:t>
            </a:r>
            <a:r>
              <a:rPr lang="en-US" b="1" dirty="0">
                <a:solidFill>
                  <a:srgbClr val="C00000"/>
                </a:solidFill>
              </a:rPr>
              <a:t>Y</a:t>
            </a:r>
            <a:r>
              <a:rPr lang="en-US" b="1" dirty="0">
                <a:solidFill>
                  <a:srgbClr val="002060"/>
                </a:solidFill>
              </a:rPr>
              <a:t>our </a:t>
            </a:r>
            <a:r>
              <a:rPr lang="en-US" b="1" dirty="0">
                <a:solidFill>
                  <a:srgbClr val="C00000"/>
                </a:solidFill>
              </a:rPr>
              <a:t>W</a:t>
            </a:r>
            <a:r>
              <a:rPr lang="en-US" b="1" dirty="0">
                <a:solidFill>
                  <a:srgbClr val="002060"/>
                </a:solidFill>
              </a:rPr>
              <a:t>eight</a:t>
            </a:r>
            <a:r>
              <a:rPr lang="en-US" b="1" dirty="0"/>
              <a:t>):</a:t>
            </a:r>
            <a:endParaRPr lang="en-US" b="1" i="1" dirty="0"/>
          </a:p>
          <a:p>
            <a:pPr>
              <a:lnSpc>
                <a:spcPct val="90000"/>
              </a:lnSpc>
              <a:defRPr/>
            </a:pPr>
            <a:endParaRPr lang="en-US" sz="400" b="1" dirty="0">
              <a:solidFill>
                <a:srgbClr val="C00000"/>
              </a:solidFill>
            </a:endParaRPr>
          </a:p>
          <a:p>
            <a:pPr>
              <a:lnSpc>
                <a:spcPct val="90000"/>
              </a:lnSpc>
              <a:defRPr/>
            </a:pPr>
            <a:r>
              <a:rPr lang="en-US" b="1" dirty="0">
                <a:solidFill>
                  <a:srgbClr val="C00000"/>
                </a:solidFill>
              </a:rPr>
              <a:t>1. Periodic Tenancy;</a:t>
            </a:r>
          </a:p>
          <a:p>
            <a:pPr>
              <a:lnSpc>
                <a:spcPct val="90000"/>
              </a:lnSpc>
              <a:defRPr/>
            </a:pPr>
            <a:r>
              <a:rPr lang="en-US" b="1" dirty="0">
                <a:solidFill>
                  <a:srgbClr val="C00000"/>
                </a:solidFill>
              </a:rPr>
              <a:t>2. Tenancy for Years; and</a:t>
            </a:r>
          </a:p>
          <a:p>
            <a:pPr>
              <a:lnSpc>
                <a:spcPct val="90000"/>
              </a:lnSpc>
              <a:defRPr/>
            </a:pPr>
            <a:r>
              <a:rPr lang="en-US" b="1" dirty="0">
                <a:solidFill>
                  <a:srgbClr val="C00000"/>
                </a:solidFill>
              </a:rPr>
              <a:t>3. Tenancy at Will.</a:t>
            </a:r>
          </a:p>
          <a:p>
            <a:pPr marL="342900" indent="-342900">
              <a:lnSpc>
                <a:spcPct val="90000"/>
              </a:lnSpc>
              <a:spcBef>
                <a:spcPct val="20000"/>
              </a:spcBef>
              <a:defRPr/>
            </a:pPr>
            <a:endParaRPr lang="en-US" b="1" dirty="0">
              <a:solidFill>
                <a:schemeClr val="accent2"/>
              </a:solidFill>
            </a:endParaRPr>
          </a:p>
          <a:p>
            <a:pPr marL="342900" indent="-342900">
              <a:lnSpc>
                <a:spcPct val="90000"/>
              </a:lnSpc>
              <a:spcBef>
                <a:spcPct val="20000"/>
              </a:spcBef>
              <a:defRPr/>
            </a:pPr>
            <a:endParaRPr lang="en-US" sz="3200" b="1" dirty="0">
              <a:solidFill>
                <a:schemeClr val="accent2"/>
              </a:solidFill>
            </a:endParaRPr>
          </a:p>
        </p:txBody>
      </p:sp>
      <p:sp>
        <p:nvSpPr>
          <p:cNvPr id="2" name="Slide Number Placeholder 1"/>
          <p:cNvSpPr>
            <a:spLocks noGrp="1"/>
          </p:cNvSpPr>
          <p:nvPr>
            <p:ph type="sldNum" sz="quarter" idx="12"/>
          </p:nvPr>
        </p:nvSpPr>
        <p:spPr/>
        <p:txBody>
          <a:bodyPr/>
          <a:lstStyle/>
          <a:p>
            <a:pPr>
              <a:defRPr/>
            </a:pPr>
            <a:fld id="{BC633FC0-2E99-4D21-912D-965E140931A7}"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6"/>
          <p:cNvSpPr>
            <a:spLocks noChangeArrowheads="1"/>
          </p:cNvSpPr>
          <p:nvPr/>
        </p:nvSpPr>
        <p:spPr bwMode="auto">
          <a:xfrm>
            <a:off x="381000" y="1143000"/>
            <a:ext cx="8610600" cy="5486400"/>
          </a:xfrm>
          <a:prstGeom prst="rect">
            <a:avLst/>
          </a:prstGeom>
          <a:noFill/>
          <a:ln w="9525">
            <a:noFill/>
            <a:miter lim="800000"/>
            <a:headEnd/>
            <a:tailEnd/>
          </a:ln>
        </p:spPr>
        <p:txBody>
          <a:bodyPr/>
          <a:lstStyle/>
          <a:p>
            <a:pPr marL="342900" indent="-342900">
              <a:lnSpc>
                <a:spcPct val="110000"/>
              </a:lnSpc>
              <a:spcBef>
                <a:spcPts val="0"/>
              </a:spcBef>
              <a:defRPr/>
            </a:pPr>
            <a:r>
              <a:rPr lang="en-US" sz="2800" b="1" dirty="0">
                <a:solidFill>
                  <a:srgbClr val="A50021"/>
                </a:solidFill>
              </a:rPr>
              <a:t>Landlord and Tenant Law</a:t>
            </a:r>
          </a:p>
          <a:p>
            <a:pPr marL="342900" indent="-342900">
              <a:lnSpc>
                <a:spcPct val="110000"/>
              </a:lnSpc>
              <a:spcBef>
                <a:spcPts val="0"/>
              </a:spcBef>
              <a:defRPr/>
            </a:pPr>
            <a:r>
              <a:rPr lang="en-US" sz="2400" b="1" dirty="0">
                <a:solidFill>
                  <a:srgbClr val="A50021"/>
                </a:solidFill>
              </a:rPr>
              <a:t>		</a:t>
            </a:r>
            <a:r>
              <a:rPr lang="en-US" sz="2400" b="1" dirty="0">
                <a:solidFill>
                  <a:schemeClr val="accent1">
                    <a:lumMod val="50000"/>
                  </a:schemeClr>
                </a:solidFill>
              </a:rPr>
              <a:t>Types of Leasehold Interests (Tenancies)</a:t>
            </a:r>
          </a:p>
          <a:p>
            <a:pPr marL="342900" indent="-342900">
              <a:lnSpc>
                <a:spcPct val="110000"/>
              </a:lnSpc>
              <a:spcBef>
                <a:spcPts val="0"/>
              </a:spcBef>
              <a:defRPr/>
            </a:pPr>
            <a:r>
              <a:rPr lang="en-US" sz="600" b="1" dirty="0">
                <a:solidFill>
                  <a:schemeClr val="accent6"/>
                </a:solidFill>
              </a:rPr>
              <a:t> </a:t>
            </a:r>
            <a:r>
              <a:rPr lang="en-US" sz="2400" b="1" dirty="0">
                <a:solidFill>
                  <a:schemeClr val="accent6"/>
                </a:solidFill>
              </a:rPr>
              <a:t>1. Periodic Tenancies</a:t>
            </a:r>
          </a:p>
          <a:p>
            <a:pPr>
              <a:lnSpc>
                <a:spcPct val="110000"/>
              </a:lnSpc>
              <a:spcBef>
                <a:spcPts val="0"/>
              </a:spcBef>
              <a:defRPr/>
            </a:pPr>
            <a:endParaRPr lang="en-US" sz="600" dirty="0"/>
          </a:p>
          <a:p>
            <a:pPr>
              <a:lnSpc>
                <a:spcPct val="110000"/>
              </a:lnSpc>
              <a:spcBef>
                <a:spcPts val="0"/>
              </a:spcBef>
              <a:defRPr/>
            </a:pPr>
            <a:r>
              <a:rPr lang="en-US" sz="2400" b="1" dirty="0"/>
              <a:t>      A. Defined by a Periodic Period of Time.</a:t>
            </a:r>
          </a:p>
          <a:p>
            <a:pPr>
              <a:lnSpc>
                <a:spcPct val="110000"/>
              </a:lnSpc>
              <a:spcBef>
                <a:spcPts val="0"/>
              </a:spcBef>
              <a:defRPr/>
            </a:pPr>
            <a:endParaRPr lang="en-US" sz="600" b="1" i="1" dirty="0">
              <a:solidFill>
                <a:srgbClr val="002060"/>
              </a:solidFill>
            </a:endParaRPr>
          </a:p>
          <a:p>
            <a:pPr algn="just">
              <a:lnSpc>
                <a:spcPct val="110000"/>
              </a:lnSpc>
              <a:spcBef>
                <a:spcPts val="0"/>
              </a:spcBef>
              <a:buFont typeface="Arial" pitchFamily="34" charset="0"/>
              <a:buChar char="•"/>
              <a:defRPr/>
            </a:pPr>
            <a:r>
              <a:rPr lang="en-US" sz="2000" b="1" i="1" dirty="0">
                <a:solidFill>
                  <a:srgbClr val="002060"/>
                </a:solidFill>
              </a:rPr>
              <a:t> </a:t>
            </a:r>
            <a:r>
              <a:rPr lang="en-US" b="1" dirty="0">
                <a:solidFill>
                  <a:srgbClr val="002060"/>
                </a:solidFill>
              </a:rPr>
              <a:t>A periodic tenancy is a tenancy that continues from year to year </a:t>
            </a:r>
          </a:p>
          <a:p>
            <a:pPr algn="just">
              <a:lnSpc>
                <a:spcPct val="110000"/>
              </a:lnSpc>
              <a:spcBef>
                <a:spcPts val="0"/>
              </a:spcBef>
              <a:defRPr/>
            </a:pPr>
            <a:r>
              <a:rPr lang="en-US" b="1" dirty="0">
                <a:solidFill>
                  <a:srgbClr val="002060"/>
                </a:solidFill>
              </a:rPr>
              <a:t>or for successive fraction of a year (i.e., weekly or monthly) </a:t>
            </a:r>
          </a:p>
          <a:p>
            <a:pPr algn="just">
              <a:lnSpc>
                <a:spcPct val="110000"/>
              </a:lnSpc>
              <a:spcBef>
                <a:spcPts val="0"/>
              </a:spcBef>
              <a:defRPr/>
            </a:pPr>
            <a:r>
              <a:rPr lang="en-US" b="1" dirty="0">
                <a:solidFill>
                  <a:srgbClr val="002060"/>
                </a:solidFill>
              </a:rPr>
              <a:t>until terminated by proper notice by either party.</a:t>
            </a:r>
          </a:p>
          <a:p>
            <a:pPr algn="just">
              <a:lnSpc>
                <a:spcPct val="110000"/>
              </a:lnSpc>
              <a:spcBef>
                <a:spcPts val="0"/>
              </a:spcBef>
              <a:buFont typeface="Arial" pitchFamily="34" charset="0"/>
              <a:buChar char="•"/>
              <a:defRPr/>
            </a:pPr>
            <a:endParaRPr lang="en-US" sz="600" b="1" dirty="0">
              <a:solidFill>
                <a:srgbClr val="002060"/>
              </a:solidFill>
            </a:endParaRPr>
          </a:p>
          <a:p>
            <a:pPr algn="just">
              <a:lnSpc>
                <a:spcPct val="110000"/>
              </a:lnSpc>
              <a:spcBef>
                <a:spcPts val="0"/>
              </a:spcBef>
              <a:buFont typeface="Arial" pitchFamily="34" charset="0"/>
              <a:buChar char="•"/>
              <a:defRPr/>
            </a:pPr>
            <a:r>
              <a:rPr lang="en-US" b="1" dirty="0">
                <a:solidFill>
                  <a:srgbClr val="002060"/>
                </a:solidFill>
              </a:rPr>
              <a:t> The beginning date of a periodic tenancy must be certain, </a:t>
            </a:r>
          </a:p>
          <a:p>
            <a:pPr algn="just">
              <a:lnSpc>
                <a:spcPct val="110000"/>
              </a:lnSpc>
              <a:spcBef>
                <a:spcPts val="0"/>
              </a:spcBef>
              <a:defRPr/>
            </a:pPr>
            <a:r>
              <a:rPr lang="en-US" b="1" dirty="0">
                <a:solidFill>
                  <a:srgbClr val="002060"/>
                </a:solidFill>
              </a:rPr>
              <a:t>but the termination date is always uncertain until notice is given.</a:t>
            </a:r>
          </a:p>
          <a:p>
            <a:pPr algn="just">
              <a:lnSpc>
                <a:spcPct val="110000"/>
              </a:lnSpc>
              <a:spcBef>
                <a:spcPts val="0"/>
              </a:spcBef>
              <a:buFont typeface="Arial" pitchFamily="34" charset="0"/>
              <a:buChar char="•"/>
              <a:defRPr/>
            </a:pPr>
            <a:endParaRPr lang="en-US" sz="600" b="1" dirty="0">
              <a:solidFill>
                <a:srgbClr val="002060"/>
              </a:solidFill>
            </a:endParaRPr>
          </a:p>
          <a:p>
            <a:pPr algn="just">
              <a:lnSpc>
                <a:spcPct val="110000"/>
              </a:lnSpc>
              <a:spcBef>
                <a:spcPts val="0"/>
              </a:spcBef>
              <a:buFont typeface="Arial" pitchFamily="34" charset="0"/>
              <a:buChar char="•"/>
              <a:defRPr/>
            </a:pPr>
            <a:r>
              <a:rPr lang="en-US" b="1" dirty="0">
                <a:solidFill>
                  <a:srgbClr val="002060"/>
                </a:solidFill>
              </a:rPr>
              <a:t> All conditions and terms of the periodic tenancy are carried over </a:t>
            </a:r>
          </a:p>
          <a:p>
            <a:pPr algn="just">
              <a:lnSpc>
                <a:spcPct val="110000"/>
              </a:lnSpc>
              <a:spcBef>
                <a:spcPts val="0"/>
              </a:spcBef>
              <a:defRPr/>
            </a:pPr>
            <a:r>
              <a:rPr lang="en-US" b="1" dirty="0">
                <a:solidFill>
                  <a:srgbClr val="002060"/>
                </a:solidFill>
              </a:rPr>
              <a:t>from one period to the next unless there is a lease provision to the contrary.</a:t>
            </a:r>
          </a:p>
          <a:p>
            <a:pPr algn="just">
              <a:lnSpc>
                <a:spcPct val="110000"/>
              </a:lnSpc>
              <a:spcBef>
                <a:spcPts val="0"/>
              </a:spcBef>
              <a:buFont typeface="Arial" pitchFamily="34" charset="0"/>
              <a:buChar char="•"/>
              <a:defRPr/>
            </a:pPr>
            <a:endParaRPr lang="en-US" sz="600" b="1" dirty="0">
              <a:solidFill>
                <a:srgbClr val="002060"/>
              </a:solidFill>
            </a:endParaRPr>
          </a:p>
          <a:p>
            <a:pPr algn="just">
              <a:lnSpc>
                <a:spcPct val="110000"/>
              </a:lnSpc>
              <a:spcBef>
                <a:spcPts val="0"/>
              </a:spcBef>
              <a:buFont typeface="Arial" pitchFamily="34" charset="0"/>
              <a:buChar char="•"/>
              <a:defRPr/>
            </a:pPr>
            <a:r>
              <a:rPr lang="en-US" b="1" dirty="0">
                <a:solidFill>
                  <a:srgbClr val="002060"/>
                </a:solidFill>
              </a:rPr>
              <a:t> Periodic tenancies do not violate the rules limiting the length of leaseholds because each party retains the power to terminate upon giving notice</a:t>
            </a:r>
          </a:p>
          <a:p>
            <a:pPr algn="just">
              <a:lnSpc>
                <a:spcPct val="90000"/>
              </a:lnSpc>
              <a:defRPr/>
            </a:pPr>
            <a:endParaRPr lang="en-US" b="1" dirty="0">
              <a:solidFill>
                <a:srgbClr val="002060"/>
              </a:solidFill>
            </a:endParaRPr>
          </a:p>
          <a:p>
            <a:pPr algn="just">
              <a:lnSpc>
                <a:spcPct val="90000"/>
              </a:lnSpc>
              <a:defRPr/>
            </a:pPr>
            <a:r>
              <a:rPr lang="en-US" b="1" dirty="0">
                <a:solidFill>
                  <a:srgbClr val="002060"/>
                </a:solidFill>
              </a:rPr>
              <a:t>     </a:t>
            </a:r>
          </a:p>
        </p:txBody>
      </p:sp>
      <p:sp>
        <p:nvSpPr>
          <p:cNvPr id="2" name="Slide Number Placeholder 1"/>
          <p:cNvSpPr>
            <a:spLocks noGrp="1"/>
          </p:cNvSpPr>
          <p:nvPr>
            <p:ph type="sldNum" sz="quarter" idx="12"/>
          </p:nvPr>
        </p:nvSpPr>
        <p:spPr/>
        <p:txBody>
          <a:bodyPr/>
          <a:lstStyle/>
          <a:p>
            <a:pPr>
              <a:defRPr/>
            </a:pPr>
            <a:fld id="{BC633FC0-2E99-4D21-912D-965E140931A7}" type="slidenum">
              <a:rPr lang="en-US" smtClean="0"/>
              <a:pPr>
                <a:defRPr/>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6"/>
          <p:cNvSpPr>
            <a:spLocks noChangeArrowheads="1"/>
          </p:cNvSpPr>
          <p:nvPr/>
        </p:nvSpPr>
        <p:spPr bwMode="auto">
          <a:xfrm>
            <a:off x="304800" y="1066800"/>
            <a:ext cx="8534400" cy="5562600"/>
          </a:xfrm>
          <a:prstGeom prst="rect">
            <a:avLst/>
          </a:prstGeom>
          <a:noFill/>
          <a:ln w="9525">
            <a:noFill/>
            <a:miter lim="800000"/>
            <a:headEnd/>
            <a:tailEnd/>
          </a:ln>
        </p:spPr>
        <p:txBody>
          <a:bodyPr/>
          <a:lstStyle/>
          <a:p>
            <a:pPr marL="342900" indent="-342900">
              <a:lnSpc>
                <a:spcPct val="85000"/>
              </a:lnSpc>
              <a:spcBef>
                <a:spcPts val="0"/>
              </a:spcBef>
              <a:defRPr/>
            </a:pPr>
            <a:r>
              <a:rPr lang="en-US" sz="2800" b="1" dirty="0">
                <a:solidFill>
                  <a:srgbClr val="A50021"/>
                </a:solidFill>
              </a:rPr>
              <a:t>Landlord and Tenant Law</a:t>
            </a:r>
          </a:p>
          <a:p>
            <a:pPr marL="342900" indent="-342900">
              <a:lnSpc>
                <a:spcPct val="85000"/>
              </a:lnSpc>
              <a:spcBef>
                <a:spcPts val="0"/>
              </a:spcBef>
              <a:defRPr/>
            </a:pPr>
            <a:r>
              <a:rPr lang="en-US" sz="2400" b="1" dirty="0">
                <a:solidFill>
                  <a:srgbClr val="A50021"/>
                </a:solidFill>
              </a:rPr>
              <a:t>		</a:t>
            </a:r>
            <a:r>
              <a:rPr lang="en-US" sz="2400" b="1" dirty="0">
                <a:solidFill>
                  <a:schemeClr val="accent1">
                    <a:lumMod val="50000"/>
                  </a:schemeClr>
                </a:solidFill>
              </a:rPr>
              <a:t>Types of Leasehold Interests (Tenancies)</a:t>
            </a:r>
          </a:p>
          <a:p>
            <a:pPr marL="342900" indent="-342900">
              <a:lnSpc>
                <a:spcPct val="85000"/>
              </a:lnSpc>
              <a:spcBef>
                <a:spcPts val="0"/>
              </a:spcBef>
              <a:defRPr/>
            </a:pPr>
            <a:endParaRPr lang="en-US" sz="600" b="1" dirty="0">
              <a:solidFill>
                <a:schemeClr val="accent6"/>
              </a:solidFill>
            </a:endParaRPr>
          </a:p>
          <a:p>
            <a:pPr marL="342900" indent="-342900">
              <a:lnSpc>
                <a:spcPct val="85000"/>
              </a:lnSpc>
              <a:spcBef>
                <a:spcPts val="0"/>
              </a:spcBef>
              <a:defRPr/>
            </a:pPr>
            <a:r>
              <a:rPr lang="en-US" sz="600" b="1" dirty="0">
                <a:solidFill>
                  <a:schemeClr val="accent6"/>
                </a:solidFill>
              </a:rPr>
              <a:t> </a:t>
            </a:r>
            <a:r>
              <a:rPr lang="en-US" sz="2400" b="1" dirty="0">
                <a:solidFill>
                  <a:schemeClr val="accent6"/>
                </a:solidFill>
              </a:rPr>
              <a:t>1. Periodic Tenancies</a:t>
            </a:r>
          </a:p>
          <a:p>
            <a:pPr>
              <a:lnSpc>
                <a:spcPct val="85000"/>
              </a:lnSpc>
              <a:spcBef>
                <a:spcPts val="0"/>
              </a:spcBef>
              <a:defRPr/>
            </a:pPr>
            <a:endParaRPr lang="en-US" sz="600" dirty="0"/>
          </a:p>
          <a:p>
            <a:pPr>
              <a:lnSpc>
                <a:spcPct val="85000"/>
              </a:lnSpc>
              <a:spcBef>
                <a:spcPts val="0"/>
              </a:spcBef>
              <a:defRPr/>
            </a:pPr>
            <a:r>
              <a:rPr lang="en-US" sz="2400" b="1" dirty="0"/>
              <a:t>      B. Creation</a:t>
            </a:r>
          </a:p>
          <a:p>
            <a:pPr>
              <a:lnSpc>
                <a:spcPct val="85000"/>
              </a:lnSpc>
              <a:spcBef>
                <a:spcPts val="0"/>
              </a:spcBef>
              <a:defRPr/>
            </a:pPr>
            <a:endParaRPr lang="en-US" sz="700" b="1" dirty="0"/>
          </a:p>
          <a:p>
            <a:pPr algn="just">
              <a:lnSpc>
                <a:spcPct val="85000"/>
              </a:lnSpc>
              <a:spcBef>
                <a:spcPts val="0"/>
              </a:spcBef>
              <a:defRPr/>
            </a:pPr>
            <a:r>
              <a:rPr lang="en-US" sz="2000" b="1" dirty="0">
                <a:solidFill>
                  <a:srgbClr val="002060"/>
                </a:solidFill>
              </a:rPr>
              <a:t>A periodic tenancy can be created in one of three ways</a:t>
            </a:r>
            <a:r>
              <a:rPr lang="en-US" b="1" dirty="0">
                <a:solidFill>
                  <a:srgbClr val="002060"/>
                </a:solidFill>
              </a:rPr>
              <a:t>:</a:t>
            </a:r>
          </a:p>
          <a:p>
            <a:pPr algn="just">
              <a:lnSpc>
                <a:spcPct val="85000"/>
              </a:lnSpc>
              <a:spcBef>
                <a:spcPts val="0"/>
              </a:spcBef>
              <a:buFont typeface="Arial" pitchFamily="34" charset="0"/>
              <a:buChar char="•"/>
              <a:defRPr/>
            </a:pPr>
            <a:endParaRPr lang="en-US" sz="600" b="1" dirty="0">
              <a:solidFill>
                <a:srgbClr val="002060"/>
              </a:solidFill>
            </a:endParaRPr>
          </a:p>
          <a:p>
            <a:pPr algn="just">
              <a:lnSpc>
                <a:spcPct val="85000"/>
              </a:lnSpc>
              <a:spcBef>
                <a:spcPts val="0"/>
              </a:spcBef>
              <a:defRPr/>
            </a:pPr>
            <a:r>
              <a:rPr lang="en-US" sz="2000" b="1" dirty="0">
                <a:solidFill>
                  <a:srgbClr val="002060"/>
                </a:solidFill>
              </a:rPr>
              <a:t> 1. Express Agreement;</a:t>
            </a:r>
          </a:p>
          <a:p>
            <a:pPr algn="just">
              <a:lnSpc>
                <a:spcPct val="85000"/>
              </a:lnSpc>
              <a:spcBef>
                <a:spcPts val="0"/>
              </a:spcBef>
              <a:defRPr/>
            </a:pPr>
            <a:r>
              <a:rPr lang="en-US" b="1" dirty="0">
                <a:solidFill>
                  <a:srgbClr val="002060"/>
                </a:solidFill>
              </a:rPr>
              <a:t>       </a:t>
            </a:r>
            <a:r>
              <a:rPr lang="en-US" sz="1600" b="1" i="1" dirty="0"/>
              <a:t>(i.e., Landlord and Tenant agree in a contract lease).</a:t>
            </a:r>
          </a:p>
          <a:p>
            <a:pPr algn="just">
              <a:lnSpc>
                <a:spcPct val="85000"/>
              </a:lnSpc>
              <a:spcBef>
                <a:spcPts val="0"/>
              </a:spcBef>
              <a:defRPr/>
            </a:pPr>
            <a:endParaRPr lang="en-US" sz="700" b="1" dirty="0">
              <a:solidFill>
                <a:srgbClr val="002060"/>
              </a:solidFill>
            </a:endParaRPr>
          </a:p>
          <a:p>
            <a:pPr algn="just">
              <a:lnSpc>
                <a:spcPct val="85000"/>
              </a:lnSpc>
              <a:spcBef>
                <a:spcPts val="0"/>
              </a:spcBef>
              <a:defRPr/>
            </a:pPr>
            <a:r>
              <a:rPr lang="en-US" sz="2000" b="1" dirty="0">
                <a:solidFill>
                  <a:srgbClr val="002060"/>
                </a:solidFill>
              </a:rPr>
              <a:t> 2. Implication; or</a:t>
            </a:r>
          </a:p>
          <a:p>
            <a:pPr>
              <a:lnSpc>
                <a:spcPct val="85000"/>
              </a:lnSpc>
              <a:spcBef>
                <a:spcPts val="0"/>
              </a:spcBef>
              <a:defRPr/>
            </a:pPr>
            <a:r>
              <a:rPr lang="en-US" sz="1400" b="1" i="1" dirty="0"/>
              <a:t> </a:t>
            </a:r>
            <a:r>
              <a:rPr lang="en-US" sz="1600" b="1" i="1" dirty="0"/>
              <a:t>        (i.e., Where there is either no lease but the landlord and tenant agree to provide</a:t>
            </a:r>
          </a:p>
          <a:p>
            <a:pPr>
              <a:lnSpc>
                <a:spcPct val="85000"/>
              </a:lnSpc>
              <a:spcBef>
                <a:spcPts val="0"/>
              </a:spcBef>
              <a:defRPr/>
            </a:pPr>
            <a:r>
              <a:rPr lang="en-US" sz="1600" b="1" i="1" dirty="0"/>
              <a:t>         rent payments at specific periods – such as where "Landlord leases to Tenant at</a:t>
            </a:r>
          </a:p>
          <a:p>
            <a:pPr>
              <a:lnSpc>
                <a:spcPct val="85000"/>
              </a:lnSpc>
              <a:spcBef>
                <a:spcPts val="0"/>
              </a:spcBef>
              <a:defRPr/>
            </a:pPr>
            <a:r>
              <a:rPr lang="en-US" sz="1600" b="1" i="1" dirty="0"/>
              <a:t>         a rent of $100 payable monthly in advance”). </a:t>
            </a:r>
            <a:endParaRPr lang="en-US" sz="1600" b="1" i="1" dirty="0">
              <a:solidFill>
                <a:srgbClr val="002060"/>
              </a:solidFill>
            </a:endParaRPr>
          </a:p>
          <a:p>
            <a:pPr algn="just">
              <a:lnSpc>
                <a:spcPct val="85000"/>
              </a:lnSpc>
              <a:spcBef>
                <a:spcPts val="0"/>
              </a:spcBef>
              <a:defRPr/>
            </a:pPr>
            <a:endParaRPr lang="en-US" sz="700" b="1" dirty="0">
              <a:solidFill>
                <a:srgbClr val="002060"/>
              </a:solidFill>
            </a:endParaRPr>
          </a:p>
          <a:p>
            <a:pPr algn="just">
              <a:lnSpc>
                <a:spcPct val="85000"/>
              </a:lnSpc>
              <a:spcBef>
                <a:spcPts val="0"/>
              </a:spcBef>
              <a:defRPr/>
            </a:pPr>
            <a:r>
              <a:rPr lang="en-US" b="1" dirty="0">
                <a:solidFill>
                  <a:srgbClr val="002060"/>
                </a:solidFill>
              </a:rPr>
              <a:t> </a:t>
            </a:r>
            <a:r>
              <a:rPr lang="en-US" sz="2000" b="1" dirty="0">
                <a:solidFill>
                  <a:srgbClr val="002060"/>
                </a:solidFill>
              </a:rPr>
              <a:t>3. Operation of Law</a:t>
            </a:r>
          </a:p>
          <a:p>
            <a:pPr>
              <a:lnSpc>
                <a:spcPct val="85000"/>
              </a:lnSpc>
              <a:spcBef>
                <a:spcPts val="0"/>
              </a:spcBef>
              <a:defRPr/>
            </a:pPr>
            <a:r>
              <a:rPr lang="en-US" sz="1600" i="1" dirty="0"/>
              <a:t>       </a:t>
            </a:r>
            <a:r>
              <a:rPr lang="en-US" sz="1600" b="1" i="1" dirty="0"/>
              <a:t>a) Tenant Holds Over - If a tenant for years remains in possession after the</a:t>
            </a:r>
          </a:p>
          <a:p>
            <a:pPr>
              <a:lnSpc>
                <a:spcPct val="85000"/>
              </a:lnSpc>
              <a:spcBef>
                <a:spcPts val="0"/>
              </a:spcBef>
              <a:defRPr/>
            </a:pPr>
            <a:r>
              <a:rPr lang="en-US" sz="1600" b="1" i="1" dirty="0"/>
              <a:t>            termination of the tenancy period, then the landlord may elect to treat the</a:t>
            </a:r>
          </a:p>
          <a:p>
            <a:pPr>
              <a:lnSpc>
                <a:spcPct val="85000"/>
              </a:lnSpc>
              <a:spcBef>
                <a:spcPts val="0"/>
              </a:spcBef>
              <a:defRPr/>
            </a:pPr>
            <a:r>
              <a:rPr lang="en-US" sz="1600" b="1" i="1" dirty="0"/>
              <a:t>            tenant as a periodic tenant on the same terms as the original lease.</a:t>
            </a:r>
          </a:p>
          <a:p>
            <a:pPr>
              <a:lnSpc>
                <a:spcPct val="85000"/>
              </a:lnSpc>
              <a:spcBef>
                <a:spcPts val="0"/>
              </a:spcBef>
              <a:defRPr/>
            </a:pPr>
            <a:endParaRPr lang="en-US" sz="700" b="1" dirty="0"/>
          </a:p>
          <a:p>
            <a:pPr>
              <a:lnSpc>
                <a:spcPct val="85000"/>
              </a:lnSpc>
              <a:spcBef>
                <a:spcPts val="0"/>
              </a:spcBef>
              <a:defRPr/>
            </a:pPr>
            <a:r>
              <a:rPr lang="en-US" sz="1600" b="1" dirty="0"/>
              <a:t>        </a:t>
            </a:r>
            <a:r>
              <a:rPr lang="en-US" sz="1600" b="1" i="1" dirty="0"/>
              <a:t>b) Lease invalid - If a lease is invalid, such as in the failure to satisfy the Statute</a:t>
            </a:r>
          </a:p>
          <a:p>
            <a:pPr>
              <a:lnSpc>
                <a:spcPct val="85000"/>
              </a:lnSpc>
              <a:spcBef>
                <a:spcPts val="0"/>
              </a:spcBef>
              <a:defRPr/>
            </a:pPr>
            <a:r>
              <a:rPr lang="en-US" sz="1600" b="1" i="1" dirty="0"/>
              <a:t>            of Frauds) and the tenant nonetheless goes into possession, then the tenant’s</a:t>
            </a:r>
          </a:p>
          <a:p>
            <a:pPr>
              <a:lnSpc>
                <a:spcPct val="85000"/>
              </a:lnSpc>
              <a:spcBef>
                <a:spcPts val="0"/>
              </a:spcBef>
              <a:defRPr/>
            </a:pPr>
            <a:r>
              <a:rPr lang="en-US" sz="1600" b="1" i="1" dirty="0"/>
              <a:t>            periodic payment of rent will convert the tenancy to a periodic tenancy. With</a:t>
            </a:r>
          </a:p>
          <a:p>
            <a:pPr>
              <a:lnSpc>
                <a:spcPct val="85000"/>
              </a:lnSpc>
              <a:spcBef>
                <a:spcPts val="0"/>
              </a:spcBef>
              <a:defRPr/>
            </a:pPr>
            <a:r>
              <a:rPr lang="en-US" sz="1600" b="1" i="1" dirty="0"/>
              <a:t>            the period being that of which for the rent is paid.</a:t>
            </a:r>
          </a:p>
          <a:p>
            <a:pPr algn="just">
              <a:lnSpc>
                <a:spcPct val="80000"/>
              </a:lnSpc>
              <a:spcBef>
                <a:spcPts val="0"/>
              </a:spcBef>
              <a:defRPr/>
            </a:pPr>
            <a:endParaRPr lang="en-US" sz="1400" b="1" dirty="0">
              <a:solidFill>
                <a:srgbClr val="002060"/>
              </a:solidFill>
            </a:endParaRPr>
          </a:p>
          <a:p>
            <a:pPr algn="just">
              <a:lnSpc>
                <a:spcPct val="85000"/>
              </a:lnSpc>
              <a:defRPr/>
            </a:pPr>
            <a:r>
              <a:rPr lang="en-US" sz="1400" b="1" dirty="0">
                <a:solidFill>
                  <a:srgbClr val="002060"/>
                </a:solidFill>
              </a:rPr>
              <a:t>	</a:t>
            </a:r>
          </a:p>
          <a:p>
            <a:pPr algn="just">
              <a:lnSpc>
                <a:spcPct val="85000"/>
              </a:lnSpc>
              <a:defRPr/>
            </a:pPr>
            <a:r>
              <a:rPr lang="en-US" sz="1400" b="1" dirty="0">
                <a:solidFill>
                  <a:srgbClr val="002060"/>
                </a:solidFill>
              </a:rPr>
              <a:t>     </a:t>
            </a:r>
          </a:p>
        </p:txBody>
      </p:sp>
      <p:sp>
        <p:nvSpPr>
          <p:cNvPr id="2" name="Slide Number Placeholder 1"/>
          <p:cNvSpPr>
            <a:spLocks noGrp="1"/>
          </p:cNvSpPr>
          <p:nvPr>
            <p:ph type="sldNum" sz="quarter" idx="12"/>
          </p:nvPr>
        </p:nvSpPr>
        <p:spPr/>
        <p:txBody>
          <a:bodyPr/>
          <a:lstStyle/>
          <a:p>
            <a:pPr>
              <a:defRPr/>
            </a:pPr>
            <a:fld id="{BC633FC0-2E99-4D21-912D-965E140931A7}" type="slidenum">
              <a:rPr lang="en-US" smtClean="0"/>
              <a:pPr>
                <a:defRPr/>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6"/>
          <p:cNvSpPr>
            <a:spLocks noChangeArrowheads="1"/>
          </p:cNvSpPr>
          <p:nvPr/>
        </p:nvSpPr>
        <p:spPr bwMode="auto">
          <a:xfrm>
            <a:off x="304800" y="1066800"/>
            <a:ext cx="8534400" cy="5562600"/>
          </a:xfrm>
          <a:prstGeom prst="rect">
            <a:avLst/>
          </a:prstGeom>
          <a:noFill/>
          <a:ln w="9525">
            <a:noFill/>
            <a:miter lim="800000"/>
            <a:headEnd/>
            <a:tailEnd/>
          </a:ln>
        </p:spPr>
        <p:txBody>
          <a:bodyPr/>
          <a:lstStyle/>
          <a:p>
            <a:pPr marL="342900" indent="-342900">
              <a:lnSpc>
                <a:spcPct val="105000"/>
              </a:lnSpc>
              <a:spcBef>
                <a:spcPts val="0"/>
              </a:spcBef>
              <a:defRPr/>
            </a:pPr>
            <a:r>
              <a:rPr lang="en-US" sz="2800" b="1" dirty="0">
                <a:solidFill>
                  <a:srgbClr val="A50021"/>
                </a:solidFill>
              </a:rPr>
              <a:t>Landlord and Tenant Law</a:t>
            </a:r>
          </a:p>
          <a:p>
            <a:pPr marL="342900" indent="-342900">
              <a:lnSpc>
                <a:spcPct val="105000"/>
              </a:lnSpc>
              <a:spcBef>
                <a:spcPts val="0"/>
              </a:spcBef>
              <a:defRPr/>
            </a:pPr>
            <a:r>
              <a:rPr lang="en-US" sz="2400" b="1" dirty="0">
                <a:solidFill>
                  <a:srgbClr val="A50021"/>
                </a:solidFill>
              </a:rPr>
              <a:t>		</a:t>
            </a:r>
            <a:r>
              <a:rPr lang="en-US" sz="2400" b="1" dirty="0">
                <a:solidFill>
                  <a:schemeClr val="accent1">
                    <a:lumMod val="50000"/>
                  </a:schemeClr>
                </a:solidFill>
              </a:rPr>
              <a:t>Types of Leasehold Interests (Tenancies)</a:t>
            </a:r>
          </a:p>
          <a:p>
            <a:pPr marL="342900" indent="-342900">
              <a:lnSpc>
                <a:spcPct val="105000"/>
              </a:lnSpc>
              <a:spcBef>
                <a:spcPts val="0"/>
              </a:spcBef>
              <a:defRPr/>
            </a:pPr>
            <a:r>
              <a:rPr lang="en-US" sz="600" b="1" dirty="0">
                <a:solidFill>
                  <a:schemeClr val="accent6"/>
                </a:solidFill>
              </a:rPr>
              <a:t> </a:t>
            </a:r>
            <a:r>
              <a:rPr lang="en-US" sz="2400" b="1" dirty="0">
                <a:solidFill>
                  <a:schemeClr val="accent6"/>
                </a:solidFill>
              </a:rPr>
              <a:t>1. Periodic Tenancies</a:t>
            </a:r>
          </a:p>
          <a:p>
            <a:pPr>
              <a:lnSpc>
                <a:spcPct val="105000"/>
              </a:lnSpc>
              <a:spcBef>
                <a:spcPts val="0"/>
              </a:spcBef>
              <a:defRPr/>
            </a:pPr>
            <a:r>
              <a:rPr lang="en-US" sz="2400" b="1" dirty="0"/>
              <a:t>      C. Termination</a:t>
            </a:r>
          </a:p>
          <a:p>
            <a:pPr>
              <a:lnSpc>
                <a:spcPct val="105000"/>
              </a:lnSpc>
              <a:spcBef>
                <a:spcPts val="0"/>
              </a:spcBef>
              <a:defRPr/>
            </a:pPr>
            <a:r>
              <a:rPr lang="en-US" sz="2000" b="1" i="1" dirty="0">
                <a:solidFill>
                  <a:srgbClr val="002060"/>
                </a:solidFill>
              </a:rPr>
              <a:t>	        </a:t>
            </a:r>
            <a:r>
              <a:rPr lang="en-US" b="1" dirty="0">
                <a:solidFill>
                  <a:srgbClr val="A50021"/>
                </a:solidFill>
              </a:rPr>
              <a:t>Notice Required</a:t>
            </a:r>
          </a:p>
          <a:p>
            <a:pPr>
              <a:lnSpc>
                <a:spcPct val="105000"/>
              </a:lnSpc>
              <a:spcBef>
                <a:spcPts val="0"/>
              </a:spcBef>
              <a:defRPr/>
            </a:pPr>
            <a:endParaRPr lang="en-US" sz="600" dirty="0"/>
          </a:p>
          <a:p>
            <a:pPr algn="just">
              <a:lnSpc>
                <a:spcPct val="105000"/>
              </a:lnSpc>
              <a:spcBef>
                <a:spcPts val="0"/>
              </a:spcBef>
              <a:defRPr/>
            </a:pPr>
            <a:r>
              <a:rPr lang="en-US" sz="1600" b="1" dirty="0">
                <a:solidFill>
                  <a:schemeClr val="accent6">
                    <a:lumMod val="75000"/>
                  </a:schemeClr>
                </a:solidFill>
              </a:rPr>
              <a:t>A periodic tenancy is automatically renewed, from period to period. until proper notice of termination is given by either party.  Many jurisdictions have statutorily prescribed the notice required to terminate a periodic tenancy.  In general, the guidelines are as follows:</a:t>
            </a:r>
          </a:p>
          <a:p>
            <a:pPr>
              <a:lnSpc>
                <a:spcPct val="105000"/>
              </a:lnSpc>
              <a:spcBef>
                <a:spcPts val="0"/>
              </a:spcBef>
              <a:defRPr/>
            </a:pPr>
            <a:endParaRPr lang="en-US" sz="800" dirty="0"/>
          </a:p>
          <a:p>
            <a:pPr marL="342900" indent="-342900" algn="just">
              <a:lnSpc>
                <a:spcPct val="105000"/>
              </a:lnSpc>
              <a:spcBef>
                <a:spcPts val="0"/>
              </a:spcBef>
              <a:buFontTx/>
              <a:buAutoNum type="romanLcParenBoth"/>
              <a:defRPr/>
            </a:pPr>
            <a:r>
              <a:rPr lang="en-US" sz="1400" b="1" dirty="0"/>
              <a:t>The tenancy must end at the end of a "natural" lease period.</a:t>
            </a:r>
          </a:p>
          <a:p>
            <a:pPr marL="342900" indent="-342900" algn="just">
              <a:lnSpc>
                <a:spcPct val="105000"/>
              </a:lnSpc>
              <a:spcBef>
                <a:spcPts val="0"/>
              </a:spcBef>
              <a:buFontTx/>
              <a:buAutoNum type="romanLcParenBoth"/>
              <a:defRPr/>
            </a:pPr>
            <a:endParaRPr lang="en-US" sz="400" b="1" dirty="0"/>
          </a:p>
          <a:p>
            <a:pPr algn="just">
              <a:lnSpc>
                <a:spcPct val="105000"/>
              </a:lnSpc>
              <a:spcBef>
                <a:spcPts val="0"/>
              </a:spcBef>
              <a:defRPr/>
            </a:pPr>
            <a:r>
              <a:rPr lang="en-US" sz="1400" b="1" dirty="0"/>
              <a:t>(ii)   For a tenancy from year to year, six months notice is requited.</a:t>
            </a:r>
          </a:p>
          <a:p>
            <a:pPr algn="just">
              <a:lnSpc>
                <a:spcPct val="105000"/>
              </a:lnSpc>
              <a:spcBef>
                <a:spcPts val="0"/>
              </a:spcBef>
              <a:defRPr/>
            </a:pPr>
            <a:endParaRPr lang="en-US" sz="400" b="1" dirty="0"/>
          </a:p>
          <a:p>
            <a:pPr algn="just">
              <a:lnSpc>
                <a:spcPct val="105000"/>
              </a:lnSpc>
              <a:spcBef>
                <a:spcPts val="0"/>
              </a:spcBef>
              <a:defRPr/>
            </a:pPr>
            <a:r>
              <a:rPr lang="en-US" sz="1400" b="1" dirty="0"/>
              <a:t>(iii)  For tenancies less than one year in duration, a full period in advance of the period in question is required by way of notice </a:t>
            </a:r>
            <a:r>
              <a:rPr lang="en-US" sz="1400" b="1" i="1" dirty="0"/>
              <a:t>(i.e. For a month-to-month periodic tenancy, one </a:t>
            </a:r>
            <a:r>
              <a:rPr lang="en-US" sz="1400" b="1" dirty="0"/>
              <a:t>full</a:t>
            </a:r>
            <a:r>
              <a:rPr lang="en-US" sz="1400" b="1" i="1" dirty="0"/>
              <a:t> </a:t>
            </a:r>
            <a:r>
              <a:rPr lang="en-US" sz="1400" b="1" dirty="0"/>
              <a:t>month’s notice is required).</a:t>
            </a:r>
          </a:p>
          <a:p>
            <a:pPr>
              <a:lnSpc>
                <a:spcPct val="105000"/>
              </a:lnSpc>
              <a:spcBef>
                <a:spcPts val="0"/>
              </a:spcBef>
              <a:defRPr/>
            </a:pPr>
            <a:endParaRPr lang="en-US" sz="800" dirty="0"/>
          </a:p>
          <a:p>
            <a:pPr algn="just">
              <a:lnSpc>
                <a:spcPct val="105000"/>
              </a:lnSpc>
              <a:spcBef>
                <a:spcPts val="0"/>
              </a:spcBef>
              <a:defRPr/>
            </a:pPr>
            <a:r>
              <a:rPr lang="en-US" sz="1600" b="1" dirty="0">
                <a:solidFill>
                  <a:schemeClr val="accent6">
                    <a:lumMod val="75000"/>
                  </a:schemeClr>
                </a:solidFill>
              </a:rPr>
              <a:t>In general, the notice required to terminate a periodic tenancy must be in writing and must actually be delivered to the party in question or deposited at their residence in a manner similar to that required for service of process.</a:t>
            </a:r>
          </a:p>
          <a:p>
            <a:pPr algn="just">
              <a:lnSpc>
                <a:spcPct val="85000"/>
              </a:lnSpc>
              <a:defRPr/>
            </a:pPr>
            <a:endParaRPr lang="en-US" sz="1400" b="1" dirty="0">
              <a:solidFill>
                <a:srgbClr val="002060"/>
              </a:solidFill>
            </a:endParaRPr>
          </a:p>
          <a:p>
            <a:pPr algn="just">
              <a:lnSpc>
                <a:spcPct val="85000"/>
              </a:lnSpc>
              <a:defRPr/>
            </a:pPr>
            <a:r>
              <a:rPr lang="en-US" sz="1400" b="1" dirty="0">
                <a:solidFill>
                  <a:srgbClr val="002060"/>
                </a:solidFill>
              </a:rPr>
              <a:t>	</a:t>
            </a:r>
          </a:p>
          <a:p>
            <a:pPr algn="just">
              <a:lnSpc>
                <a:spcPct val="85000"/>
              </a:lnSpc>
              <a:defRPr/>
            </a:pPr>
            <a:r>
              <a:rPr lang="en-US" sz="1400" b="1" dirty="0">
                <a:solidFill>
                  <a:srgbClr val="002060"/>
                </a:solidFill>
              </a:rPr>
              <a:t>     </a:t>
            </a:r>
          </a:p>
        </p:txBody>
      </p:sp>
      <p:sp>
        <p:nvSpPr>
          <p:cNvPr id="2" name="Slide Number Placeholder 1"/>
          <p:cNvSpPr>
            <a:spLocks noGrp="1"/>
          </p:cNvSpPr>
          <p:nvPr>
            <p:ph type="sldNum" sz="quarter" idx="12"/>
          </p:nvPr>
        </p:nvSpPr>
        <p:spPr/>
        <p:txBody>
          <a:bodyPr/>
          <a:lstStyle/>
          <a:p>
            <a:pPr>
              <a:defRPr/>
            </a:pPr>
            <a:fld id="{BC633FC0-2E99-4D21-912D-965E140931A7}" type="slidenum">
              <a:rPr lang="en-US" smtClean="0"/>
              <a:pPr>
                <a:defRPr/>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6"/>
          <p:cNvSpPr>
            <a:spLocks noChangeArrowheads="1"/>
          </p:cNvSpPr>
          <p:nvPr/>
        </p:nvSpPr>
        <p:spPr bwMode="auto">
          <a:xfrm>
            <a:off x="152400" y="1752600"/>
            <a:ext cx="8839200" cy="4876800"/>
          </a:xfrm>
          <a:prstGeom prst="rect">
            <a:avLst/>
          </a:prstGeom>
          <a:noFill/>
          <a:ln w="9525">
            <a:noFill/>
            <a:miter lim="800000"/>
            <a:headEnd/>
            <a:tailEnd/>
          </a:ln>
        </p:spPr>
        <p:txBody>
          <a:bodyPr/>
          <a:lstStyle/>
          <a:p>
            <a:pPr marL="342900" indent="-342900">
              <a:lnSpc>
                <a:spcPct val="80000"/>
              </a:lnSpc>
              <a:spcBef>
                <a:spcPct val="20000"/>
              </a:spcBef>
              <a:defRPr/>
            </a:pPr>
            <a:r>
              <a:rPr lang="en-US" sz="2800" b="1" dirty="0">
                <a:solidFill>
                  <a:srgbClr val="A50021"/>
                </a:solidFill>
              </a:rPr>
              <a:t>Landlord and Tenant Law</a:t>
            </a:r>
          </a:p>
          <a:p>
            <a:pPr marL="342900" indent="-342900">
              <a:lnSpc>
                <a:spcPct val="80000"/>
              </a:lnSpc>
              <a:spcBef>
                <a:spcPct val="20000"/>
              </a:spcBef>
              <a:defRPr/>
            </a:pPr>
            <a:r>
              <a:rPr lang="en-US" sz="2400" b="1" dirty="0">
                <a:solidFill>
                  <a:srgbClr val="A50021"/>
                </a:solidFill>
              </a:rPr>
              <a:t>		</a:t>
            </a:r>
            <a:r>
              <a:rPr lang="en-US" sz="2400" b="1" dirty="0">
                <a:solidFill>
                  <a:schemeClr val="accent1">
                    <a:lumMod val="50000"/>
                  </a:schemeClr>
                </a:solidFill>
              </a:rPr>
              <a:t>Types of Leasehold Interests (Tenancies)</a:t>
            </a:r>
          </a:p>
          <a:p>
            <a:pPr marL="342900" indent="-342900">
              <a:lnSpc>
                <a:spcPct val="80000"/>
              </a:lnSpc>
              <a:spcBef>
                <a:spcPct val="20000"/>
              </a:spcBef>
              <a:defRPr/>
            </a:pPr>
            <a:r>
              <a:rPr lang="en-US" sz="600" b="1" dirty="0">
                <a:solidFill>
                  <a:schemeClr val="accent6"/>
                </a:solidFill>
              </a:rPr>
              <a:t> </a:t>
            </a:r>
            <a:r>
              <a:rPr lang="en-US" sz="2400" b="1" dirty="0">
                <a:solidFill>
                  <a:schemeClr val="accent6"/>
                </a:solidFill>
              </a:rPr>
              <a:t>2. Tenancy for Years</a:t>
            </a:r>
          </a:p>
          <a:p>
            <a:pPr>
              <a:lnSpc>
                <a:spcPct val="90000"/>
              </a:lnSpc>
              <a:defRPr/>
            </a:pPr>
            <a:endParaRPr lang="en-US" sz="600" dirty="0"/>
          </a:p>
          <a:p>
            <a:pPr>
              <a:lnSpc>
                <a:spcPct val="90000"/>
              </a:lnSpc>
              <a:defRPr/>
            </a:pPr>
            <a:r>
              <a:rPr lang="en-US" sz="2400" b="1" dirty="0"/>
              <a:t>      A. Defined by a Fixed Period of Time.</a:t>
            </a:r>
          </a:p>
          <a:p>
            <a:pPr>
              <a:lnSpc>
                <a:spcPct val="90000"/>
              </a:lnSpc>
              <a:defRPr/>
            </a:pPr>
            <a:endParaRPr lang="en-US" sz="2000" b="1" i="1" dirty="0">
              <a:solidFill>
                <a:srgbClr val="002060"/>
              </a:solidFill>
            </a:endParaRPr>
          </a:p>
          <a:p>
            <a:pPr>
              <a:lnSpc>
                <a:spcPct val="90000"/>
              </a:lnSpc>
              <a:buFont typeface="Arial" pitchFamily="34" charset="0"/>
              <a:buChar char="•"/>
              <a:defRPr/>
            </a:pPr>
            <a:r>
              <a:rPr lang="en-US" sz="2000" b="1" i="1" dirty="0">
                <a:solidFill>
                  <a:srgbClr val="002060"/>
                </a:solidFill>
              </a:rPr>
              <a:t> A tenancy for years is one that is to continue for a fixed period of time.</a:t>
            </a:r>
          </a:p>
          <a:p>
            <a:pPr>
              <a:lnSpc>
                <a:spcPct val="90000"/>
              </a:lnSpc>
              <a:buFont typeface="Arial" pitchFamily="34" charset="0"/>
              <a:buChar char="•"/>
              <a:defRPr/>
            </a:pPr>
            <a:endParaRPr lang="en-US" sz="600" b="1" i="1" dirty="0">
              <a:solidFill>
                <a:srgbClr val="002060"/>
              </a:solidFill>
            </a:endParaRPr>
          </a:p>
          <a:p>
            <a:pPr>
              <a:lnSpc>
                <a:spcPct val="90000"/>
              </a:lnSpc>
              <a:buFont typeface="Arial" pitchFamily="34" charset="0"/>
              <a:buChar char="•"/>
              <a:defRPr/>
            </a:pPr>
            <a:r>
              <a:rPr lang="en-US" sz="2000" b="1" i="1" dirty="0">
                <a:solidFill>
                  <a:srgbClr val="002060"/>
                </a:solidFill>
              </a:rPr>
              <a:t> It may be for more or less than a year.  Like an estate in fee simple absolute, it may be determinable or upon a condition subsequent. </a:t>
            </a:r>
          </a:p>
          <a:p>
            <a:pPr>
              <a:lnSpc>
                <a:spcPct val="90000"/>
              </a:lnSpc>
              <a:buFont typeface="Arial" pitchFamily="34" charset="0"/>
              <a:buChar char="•"/>
              <a:defRPr/>
            </a:pPr>
            <a:endParaRPr lang="en-US" sz="600" b="1" i="1" dirty="0">
              <a:solidFill>
                <a:srgbClr val="002060"/>
              </a:solidFill>
            </a:endParaRPr>
          </a:p>
          <a:p>
            <a:pPr>
              <a:lnSpc>
                <a:spcPct val="90000"/>
              </a:lnSpc>
              <a:buFont typeface="Arial" pitchFamily="34" charset="0"/>
              <a:buChar char="•"/>
              <a:defRPr/>
            </a:pPr>
            <a:r>
              <a:rPr lang="en-US" sz="2000" b="1" i="1" dirty="0">
                <a:solidFill>
                  <a:srgbClr val="002060"/>
                </a:solidFill>
              </a:rPr>
              <a:t>The termination of a tenancy for years is a date certain or at the time of an event or condition (i.e., Until the tenant stops working for GE).</a:t>
            </a:r>
          </a:p>
          <a:p>
            <a:pPr>
              <a:lnSpc>
                <a:spcPct val="90000"/>
              </a:lnSpc>
              <a:defRPr/>
            </a:pPr>
            <a:endParaRPr lang="en-US" sz="600" b="1" i="1" dirty="0"/>
          </a:p>
          <a:p>
            <a:pPr>
              <a:lnSpc>
                <a:spcPct val="90000"/>
              </a:lnSpc>
              <a:buFont typeface="Arial" pitchFamily="34" charset="0"/>
              <a:buChar char="•"/>
              <a:defRPr/>
            </a:pPr>
            <a:r>
              <a:rPr lang="en-US" sz="2000" b="1" dirty="0">
                <a:solidFill>
                  <a:srgbClr val="002060"/>
                </a:solidFill>
              </a:rPr>
              <a:t> As a result, the tenancy for years expires without the necessity of providing any additional notice.</a:t>
            </a:r>
          </a:p>
          <a:p>
            <a:pPr>
              <a:lnSpc>
                <a:spcPct val="90000"/>
              </a:lnSpc>
              <a:defRPr/>
            </a:pPr>
            <a:endParaRPr lang="en-US" sz="400" b="1" dirty="0">
              <a:solidFill>
                <a:srgbClr val="002060"/>
              </a:solidFill>
            </a:endParaRPr>
          </a:p>
          <a:p>
            <a:pPr>
              <a:lnSpc>
                <a:spcPct val="90000"/>
              </a:lnSpc>
              <a:defRPr/>
            </a:pPr>
            <a:r>
              <a:rPr lang="en-US" b="1" dirty="0"/>
              <a:t>     </a:t>
            </a:r>
            <a:endParaRPr lang="en-US" b="1" dirty="0">
              <a:solidFill>
                <a:srgbClr val="002060"/>
              </a:solidFill>
            </a:endParaRPr>
          </a:p>
        </p:txBody>
      </p:sp>
      <p:graphicFrame>
        <p:nvGraphicFramePr>
          <p:cNvPr id="20482" name="Object 8"/>
          <p:cNvGraphicFramePr>
            <a:graphicFrameLocks noChangeAspect="1"/>
          </p:cNvGraphicFramePr>
          <p:nvPr/>
        </p:nvGraphicFramePr>
        <p:xfrm>
          <a:off x="2895600" y="381000"/>
          <a:ext cx="3217863" cy="915988"/>
        </p:xfrm>
        <a:graphic>
          <a:graphicData uri="http://schemas.openxmlformats.org/presentationml/2006/ole">
            <mc:AlternateContent xmlns:mc="http://schemas.openxmlformats.org/markup-compatibility/2006">
              <mc:Choice xmlns:v="urn:schemas-microsoft-com:vml" Requires="v">
                <p:oleObj spid="_x0000_s1026" name="PhotoStyler Image" r:id="rId3" imgW="6161905" imgH="1752381" progId="PhotoStylerImage">
                  <p:embed/>
                </p:oleObj>
              </mc:Choice>
              <mc:Fallback>
                <p:oleObj name="PhotoStyler Image" r:id="rId3" imgW="6161905" imgH="1752381" progId="PhotoStylerImage">
                  <p:embed/>
                  <p:pic>
                    <p:nvPicPr>
                      <p:cNvPr id="20482" name="Object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95600" y="381000"/>
                        <a:ext cx="3217863"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 name="Slide Number Placeholder 1"/>
          <p:cNvSpPr>
            <a:spLocks noGrp="1"/>
          </p:cNvSpPr>
          <p:nvPr>
            <p:ph type="sldNum" sz="quarter" idx="12"/>
          </p:nvPr>
        </p:nvSpPr>
        <p:spPr/>
        <p:txBody>
          <a:bodyPr/>
          <a:lstStyle/>
          <a:p>
            <a:pPr>
              <a:defRPr/>
            </a:pPr>
            <a:fld id="{BC633FC0-2E99-4D21-912D-965E140931A7}" type="slidenum">
              <a:rPr lang="en-US" smtClean="0"/>
              <a:pPr>
                <a:defRPr/>
              </a:pPr>
              <a:t>9</a:t>
            </a:fld>
            <a:endParaRPr lang="en-US"/>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9256</TotalTime>
  <Words>6559</Words>
  <Application>Microsoft Office PowerPoint</Application>
  <PresentationFormat>On-screen Show (4:3)</PresentationFormat>
  <Paragraphs>655</Paragraphs>
  <Slides>38</Slides>
  <Notes>2</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38</vt:i4>
      </vt:variant>
    </vt:vector>
  </HeadingPairs>
  <TitlesOfParts>
    <vt:vector size="42" baseType="lpstr">
      <vt:lpstr>Arial</vt:lpstr>
      <vt:lpstr>Calibri</vt:lpstr>
      <vt:lpstr>Default Design</vt:lpstr>
      <vt:lpstr>PhotoStyler Image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Robert T. Farley</dc:creator>
  <cp:lastModifiedBy>Robert Farley</cp:lastModifiedBy>
  <cp:revision>475</cp:revision>
  <cp:lastPrinted>2020-10-06T21:52:53Z</cp:lastPrinted>
  <dcterms:created xsi:type="dcterms:W3CDTF">2007-08-27T19:04:39Z</dcterms:created>
  <dcterms:modified xsi:type="dcterms:W3CDTF">2020-11-23T17:38:38Z</dcterms:modified>
</cp:coreProperties>
</file>